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7" r:id="rId4"/>
    <p:sldId id="268" r:id="rId5"/>
    <p:sldId id="265" r:id="rId6"/>
    <p:sldId id="266" r:id="rId7"/>
    <p:sldId id="261" r:id="rId8"/>
    <p:sldId id="269" r:id="rId9"/>
    <p:sldId id="270" r:id="rId10"/>
    <p:sldId id="271" r:id="rId11"/>
    <p:sldId id="272" r:id="rId12"/>
    <p:sldId id="259" r:id="rId13"/>
    <p:sldId id="267" r:id="rId14"/>
    <p:sldId id="263"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00642D"/>
    <a:srgbClr val="FF66FF"/>
    <a:srgbClr val="FFCC66"/>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1" autoAdjust="0"/>
    <p:restoredTop sz="94660"/>
  </p:normalViewPr>
  <p:slideViewPr>
    <p:cSldViewPr>
      <p:cViewPr>
        <p:scale>
          <a:sx n="100" d="100"/>
          <a:sy n="100" d="100"/>
        </p:scale>
        <p:origin x="-38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www.aidico.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aidico.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9B978-975E-4677-AA45-FA5C2254647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33E399F5-01E5-4EE4-B3B5-A72989D1B08D}">
      <dgm:prSet phldrT="[Texto]"/>
      <dgm:spPr/>
      <dgm:t>
        <a:bodyPr/>
        <a:lstStyle/>
        <a:p>
          <a:r>
            <a:rPr lang="es-ES" dirty="0" smtClean="0"/>
            <a:t>DÉVELOPPEMENT</a:t>
          </a:r>
          <a:endParaRPr lang="es-ES" dirty="0"/>
        </a:p>
      </dgm:t>
    </dgm:pt>
    <dgm:pt modelId="{8FE0D7A9-6CCB-43AE-814D-142A7557C3A2}" type="parTrans" cxnId="{623F0F3F-FBB8-420D-94AB-FCB50F673644}">
      <dgm:prSet/>
      <dgm:spPr/>
      <dgm:t>
        <a:bodyPr/>
        <a:lstStyle/>
        <a:p>
          <a:endParaRPr lang="es-ES"/>
        </a:p>
      </dgm:t>
    </dgm:pt>
    <dgm:pt modelId="{653EDF10-E0A6-4C31-9CCC-B5C6A8CCC21D}" type="sibTrans" cxnId="{623F0F3F-FBB8-420D-94AB-FCB50F673644}">
      <dgm:prSet/>
      <dgm:spPr/>
      <dgm:t>
        <a:bodyPr/>
        <a:lstStyle/>
        <a:p>
          <a:endParaRPr lang="es-ES"/>
        </a:p>
      </dgm:t>
    </dgm:pt>
    <dgm:pt modelId="{12E12AA8-B3BE-462C-9DBB-59EF1C0A590A}">
      <dgm:prSet phldrT="[Texto]"/>
      <dgm:spPr/>
      <dgm:t>
        <a:bodyPr/>
        <a:lstStyle/>
        <a:p>
          <a:pPr algn="just"/>
          <a:r>
            <a:rPr lang="fr-FR" dirty="0" smtClean="0"/>
            <a:t>Équipements pour la synthèse et le développement de nouveaux additifs. </a:t>
          </a:r>
          <a:r>
            <a:rPr lang="es-ES" dirty="0" err="1" smtClean="0"/>
            <a:t>Laboratoire</a:t>
          </a:r>
          <a:r>
            <a:rPr lang="es-ES" dirty="0" smtClean="0"/>
            <a:t> </a:t>
          </a:r>
          <a:r>
            <a:rPr lang="es-ES" dirty="0" err="1" smtClean="0"/>
            <a:t>prope</a:t>
          </a:r>
          <a:r>
            <a:rPr lang="es-ES" dirty="0" smtClean="0"/>
            <a:t> et c</a:t>
          </a:r>
          <a:r>
            <a:rPr lang="fr-FR" dirty="0" err="1" smtClean="0"/>
            <a:t>ollaboration</a:t>
          </a:r>
          <a:r>
            <a:rPr lang="fr-FR" dirty="0" smtClean="0"/>
            <a:t> avec institutions de R&amp;D comme L’ Université de Valencia (</a:t>
          </a:r>
          <a:r>
            <a:rPr lang="fr-FR" dirty="0" smtClean="0">
              <a:hlinkClick xmlns:r="http://schemas.openxmlformats.org/officeDocument/2006/relationships" r:id="rId1"/>
            </a:rPr>
            <a:t>www.uv.es</a:t>
          </a:r>
          <a:r>
            <a:rPr lang="fr-FR" dirty="0" smtClean="0"/>
            <a:t>) avec un accord de coopération.</a:t>
          </a:r>
          <a:endParaRPr lang="es-ES" dirty="0"/>
        </a:p>
      </dgm:t>
    </dgm:pt>
    <dgm:pt modelId="{34EF8682-B8E8-4283-8D53-1C4C942A91BE}" type="parTrans" cxnId="{F5CAE4D8-0626-469F-B1F3-B114C1B1DE0F}">
      <dgm:prSet/>
      <dgm:spPr/>
      <dgm:t>
        <a:bodyPr/>
        <a:lstStyle/>
        <a:p>
          <a:endParaRPr lang="es-ES"/>
        </a:p>
      </dgm:t>
    </dgm:pt>
    <dgm:pt modelId="{9203AEC5-8D2E-42ED-BCFB-C8D7C33A222B}" type="sibTrans" cxnId="{F5CAE4D8-0626-469F-B1F3-B114C1B1DE0F}">
      <dgm:prSet/>
      <dgm:spPr/>
      <dgm:t>
        <a:bodyPr/>
        <a:lstStyle/>
        <a:p>
          <a:endParaRPr lang="es-ES"/>
        </a:p>
      </dgm:t>
    </dgm:pt>
    <dgm:pt modelId="{F19F1EE7-E4A7-4455-A84E-CE0F97DD6606}">
      <dgm:prSet phldrT="[Texto]"/>
      <dgm:spPr/>
      <dgm:t>
        <a:bodyPr/>
        <a:lstStyle/>
        <a:p>
          <a:r>
            <a:rPr lang="es-ES" dirty="0" smtClean="0"/>
            <a:t>ÉVALUATION LABORATOIRE</a:t>
          </a:r>
          <a:endParaRPr lang="es-ES" dirty="0"/>
        </a:p>
      </dgm:t>
    </dgm:pt>
    <dgm:pt modelId="{3351F1C8-E746-4334-A461-9EA7F7058E1F}" type="parTrans" cxnId="{3BF713B6-6510-4BED-B89D-C11D07643E5D}">
      <dgm:prSet/>
      <dgm:spPr/>
      <dgm:t>
        <a:bodyPr/>
        <a:lstStyle/>
        <a:p>
          <a:endParaRPr lang="es-ES"/>
        </a:p>
      </dgm:t>
    </dgm:pt>
    <dgm:pt modelId="{0BCAAF45-CF5A-4937-850D-12FF3AE85A9C}" type="sibTrans" cxnId="{3BF713B6-6510-4BED-B89D-C11D07643E5D}">
      <dgm:prSet/>
      <dgm:spPr/>
      <dgm:t>
        <a:bodyPr/>
        <a:lstStyle/>
        <a:p>
          <a:endParaRPr lang="es-ES"/>
        </a:p>
      </dgm:t>
    </dgm:pt>
    <dgm:pt modelId="{A761925A-DBAA-4339-80AF-29E0EC58D457}">
      <dgm:prSet phldrT="[Texto]"/>
      <dgm:spPr/>
      <dgm:t>
        <a:bodyPr/>
        <a:lstStyle/>
        <a:p>
          <a:r>
            <a:rPr lang="fr-FR" dirty="0" smtClean="0">
              <a:sym typeface="Symbol"/>
            </a:rPr>
            <a:t>Laboratoires (Ciment, mortier, béton) pour évaluer la performance des produits développés</a:t>
          </a:r>
          <a:endParaRPr lang="es-ES" dirty="0"/>
        </a:p>
      </dgm:t>
    </dgm:pt>
    <dgm:pt modelId="{E5B6AD3E-8D6F-411E-BAAF-1406C7C7C226}" type="parTrans" cxnId="{2D073BAA-1FAA-40A4-AE07-8AD634EF0472}">
      <dgm:prSet/>
      <dgm:spPr/>
      <dgm:t>
        <a:bodyPr/>
        <a:lstStyle/>
        <a:p>
          <a:endParaRPr lang="es-ES"/>
        </a:p>
      </dgm:t>
    </dgm:pt>
    <dgm:pt modelId="{DD327C85-C3C1-429F-8FBF-E7D77E37C047}" type="sibTrans" cxnId="{2D073BAA-1FAA-40A4-AE07-8AD634EF0472}">
      <dgm:prSet/>
      <dgm:spPr/>
      <dgm:t>
        <a:bodyPr/>
        <a:lstStyle/>
        <a:p>
          <a:endParaRPr lang="es-ES"/>
        </a:p>
      </dgm:t>
    </dgm:pt>
    <dgm:pt modelId="{3CB4BE7F-AE33-4164-85ED-E2C5DFCB66ED}">
      <dgm:prSet phldrT="[Texto]"/>
      <dgm:spPr/>
      <dgm:t>
        <a:bodyPr/>
        <a:lstStyle/>
        <a:p>
          <a:r>
            <a:rPr lang="es-ES" dirty="0" smtClean="0"/>
            <a:t>ÉVALUATIÓN INDUSTRIELLE</a:t>
          </a:r>
          <a:endParaRPr lang="es-ES" dirty="0"/>
        </a:p>
      </dgm:t>
    </dgm:pt>
    <dgm:pt modelId="{A1E91BE9-E5D2-4BE9-B17D-37FFBF6F83C7}" type="parTrans" cxnId="{16B28088-5145-4496-B6F9-D90417CF6708}">
      <dgm:prSet/>
      <dgm:spPr/>
      <dgm:t>
        <a:bodyPr/>
        <a:lstStyle/>
        <a:p>
          <a:endParaRPr lang="es-ES"/>
        </a:p>
      </dgm:t>
    </dgm:pt>
    <dgm:pt modelId="{EC643D49-167A-4498-BFA7-2F94A0A4F092}" type="sibTrans" cxnId="{16B28088-5145-4496-B6F9-D90417CF6708}">
      <dgm:prSet/>
      <dgm:spPr/>
      <dgm:t>
        <a:bodyPr/>
        <a:lstStyle/>
        <a:p>
          <a:endParaRPr lang="es-ES"/>
        </a:p>
      </dgm:t>
    </dgm:pt>
    <dgm:pt modelId="{BBD48942-5AC5-4201-8D06-6178B4E417A7}">
      <dgm:prSet phldrT="[Texto]"/>
      <dgm:spPr/>
      <dgm:t>
        <a:bodyPr/>
        <a:lstStyle/>
        <a:p>
          <a:r>
            <a:rPr lang="fr-FR" b="0" i="0" dirty="0" smtClean="0"/>
            <a:t>Ligne de broyage complet de clinker (CEMENTVAL) et Central à Béton (CMC). É</a:t>
          </a:r>
          <a:r>
            <a:rPr lang="es-ES" b="0" i="0" dirty="0" err="1" smtClean="0"/>
            <a:t>valuation</a:t>
          </a:r>
          <a:r>
            <a:rPr lang="es-ES" b="0" i="0" dirty="0" smtClean="0"/>
            <a:t> a </a:t>
          </a:r>
          <a:r>
            <a:rPr lang="es-ES" b="0" i="0" dirty="0" err="1" smtClean="0"/>
            <a:t>échelle</a:t>
          </a:r>
          <a:r>
            <a:rPr lang="es-ES" b="0" i="0" dirty="0" smtClean="0"/>
            <a:t> </a:t>
          </a:r>
          <a:r>
            <a:rPr lang="es-ES" b="0" i="0" dirty="0" err="1" smtClean="0"/>
            <a:t>industrielle</a:t>
          </a:r>
          <a:r>
            <a:rPr lang="es-ES" b="0" i="0" dirty="0" smtClean="0"/>
            <a:t> des </a:t>
          </a:r>
          <a:r>
            <a:rPr lang="es-ES" b="0" i="0" dirty="0" err="1" smtClean="0"/>
            <a:t>produits</a:t>
          </a:r>
          <a:r>
            <a:rPr lang="es-ES" b="0" i="0" dirty="0" smtClean="0"/>
            <a:t> </a:t>
          </a:r>
          <a:r>
            <a:rPr lang="es-ES" b="0" i="0" dirty="0" err="1" smtClean="0"/>
            <a:t>développés</a:t>
          </a:r>
          <a:endParaRPr lang="es-ES" dirty="0"/>
        </a:p>
      </dgm:t>
    </dgm:pt>
    <dgm:pt modelId="{9D090D46-5BA3-41CF-81CB-595AFDD6B957}" type="parTrans" cxnId="{E6921C15-80EE-4C38-92D0-02AA4610E1D1}">
      <dgm:prSet/>
      <dgm:spPr/>
      <dgm:t>
        <a:bodyPr/>
        <a:lstStyle/>
        <a:p>
          <a:endParaRPr lang="es-ES"/>
        </a:p>
      </dgm:t>
    </dgm:pt>
    <dgm:pt modelId="{3886568E-07C8-4473-838D-893BE3134BA9}" type="sibTrans" cxnId="{E6921C15-80EE-4C38-92D0-02AA4610E1D1}">
      <dgm:prSet/>
      <dgm:spPr/>
      <dgm:t>
        <a:bodyPr/>
        <a:lstStyle/>
        <a:p>
          <a:endParaRPr lang="es-ES"/>
        </a:p>
      </dgm:t>
    </dgm:pt>
    <dgm:pt modelId="{F1737A8B-A541-4230-9DCA-2726EE354137}" type="pres">
      <dgm:prSet presAssocID="{6B99B978-975E-4677-AA45-FA5C22546472}" presName="linearFlow" presStyleCnt="0">
        <dgm:presLayoutVars>
          <dgm:dir/>
          <dgm:animLvl val="lvl"/>
          <dgm:resizeHandles val="exact"/>
        </dgm:presLayoutVars>
      </dgm:prSet>
      <dgm:spPr/>
      <dgm:t>
        <a:bodyPr/>
        <a:lstStyle/>
        <a:p>
          <a:endParaRPr lang="es-ES"/>
        </a:p>
      </dgm:t>
    </dgm:pt>
    <dgm:pt modelId="{C8E3325D-1691-4783-BB4E-4545BAC93271}" type="pres">
      <dgm:prSet presAssocID="{33E399F5-01E5-4EE4-B3B5-A72989D1B08D}" presName="composite" presStyleCnt="0"/>
      <dgm:spPr/>
    </dgm:pt>
    <dgm:pt modelId="{8247B58F-D0FA-431C-99C2-218E11EE045D}" type="pres">
      <dgm:prSet presAssocID="{33E399F5-01E5-4EE4-B3B5-A72989D1B08D}" presName="parentText" presStyleLbl="alignNode1" presStyleIdx="0" presStyleCnt="3">
        <dgm:presLayoutVars>
          <dgm:chMax val="1"/>
          <dgm:bulletEnabled val="1"/>
        </dgm:presLayoutVars>
      </dgm:prSet>
      <dgm:spPr/>
      <dgm:t>
        <a:bodyPr/>
        <a:lstStyle/>
        <a:p>
          <a:endParaRPr lang="es-ES"/>
        </a:p>
      </dgm:t>
    </dgm:pt>
    <dgm:pt modelId="{29AA4354-7C27-445F-8A10-4694A7E87C60}" type="pres">
      <dgm:prSet presAssocID="{33E399F5-01E5-4EE4-B3B5-A72989D1B08D}" presName="descendantText" presStyleLbl="alignAcc1" presStyleIdx="0" presStyleCnt="3">
        <dgm:presLayoutVars>
          <dgm:bulletEnabled val="1"/>
        </dgm:presLayoutVars>
      </dgm:prSet>
      <dgm:spPr/>
      <dgm:t>
        <a:bodyPr/>
        <a:lstStyle/>
        <a:p>
          <a:endParaRPr lang="es-ES"/>
        </a:p>
      </dgm:t>
    </dgm:pt>
    <dgm:pt modelId="{AAA6663C-102A-4422-85A3-77F47E0E98E0}" type="pres">
      <dgm:prSet presAssocID="{653EDF10-E0A6-4C31-9CCC-B5C6A8CCC21D}" presName="sp" presStyleCnt="0"/>
      <dgm:spPr/>
    </dgm:pt>
    <dgm:pt modelId="{9E4CE22A-22C6-4BE5-8F30-735CFE0D7F3C}" type="pres">
      <dgm:prSet presAssocID="{F19F1EE7-E4A7-4455-A84E-CE0F97DD6606}" presName="composite" presStyleCnt="0"/>
      <dgm:spPr/>
    </dgm:pt>
    <dgm:pt modelId="{3046D3D9-9621-4DE5-B02C-20499F447D65}" type="pres">
      <dgm:prSet presAssocID="{F19F1EE7-E4A7-4455-A84E-CE0F97DD6606}" presName="parentText" presStyleLbl="alignNode1" presStyleIdx="1" presStyleCnt="3">
        <dgm:presLayoutVars>
          <dgm:chMax val="1"/>
          <dgm:bulletEnabled val="1"/>
        </dgm:presLayoutVars>
      </dgm:prSet>
      <dgm:spPr/>
      <dgm:t>
        <a:bodyPr/>
        <a:lstStyle/>
        <a:p>
          <a:endParaRPr lang="es-ES"/>
        </a:p>
      </dgm:t>
    </dgm:pt>
    <dgm:pt modelId="{874D49F7-7FD2-43AC-BBC8-27272746760B}" type="pres">
      <dgm:prSet presAssocID="{F19F1EE7-E4A7-4455-A84E-CE0F97DD6606}" presName="descendantText" presStyleLbl="alignAcc1" presStyleIdx="1" presStyleCnt="3">
        <dgm:presLayoutVars>
          <dgm:bulletEnabled val="1"/>
        </dgm:presLayoutVars>
      </dgm:prSet>
      <dgm:spPr/>
      <dgm:t>
        <a:bodyPr/>
        <a:lstStyle/>
        <a:p>
          <a:endParaRPr lang="es-ES"/>
        </a:p>
      </dgm:t>
    </dgm:pt>
    <dgm:pt modelId="{00694431-C92E-4689-9C45-65F45DD637E1}" type="pres">
      <dgm:prSet presAssocID="{0BCAAF45-CF5A-4937-850D-12FF3AE85A9C}" presName="sp" presStyleCnt="0"/>
      <dgm:spPr/>
    </dgm:pt>
    <dgm:pt modelId="{51E1C3DA-20F6-4101-B227-99249A29CC0E}" type="pres">
      <dgm:prSet presAssocID="{3CB4BE7F-AE33-4164-85ED-E2C5DFCB66ED}" presName="composite" presStyleCnt="0"/>
      <dgm:spPr/>
    </dgm:pt>
    <dgm:pt modelId="{4213D542-5481-40F7-BB18-8150FDEADFE0}" type="pres">
      <dgm:prSet presAssocID="{3CB4BE7F-AE33-4164-85ED-E2C5DFCB66ED}" presName="parentText" presStyleLbl="alignNode1" presStyleIdx="2" presStyleCnt="3">
        <dgm:presLayoutVars>
          <dgm:chMax val="1"/>
          <dgm:bulletEnabled val="1"/>
        </dgm:presLayoutVars>
      </dgm:prSet>
      <dgm:spPr/>
      <dgm:t>
        <a:bodyPr/>
        <a:lstStyle/>
        <a:p>
          <a:endParaRPr lang="es-ES"/>
        </a:p>
      </dgm:t>
    </dgm:pt>
    <dgm:pt modelId="{A22ED178-D006-4F3F-BCAE-5528C9E78800}" type="pres">
      <dgm:prSet presAssocID="{3CB4BE7F-AE33-4164-85ED-E2C5DFCB66ED}" presName="descendantText" presStyleLbl="alignAcc1" presStyleIdx="2" presStyleCnt="3">
        <dgm:presLayoutVars>
          <dgm:bulletEnabled val="1"/>
        </dgm:presLayoutVars>
      </dgm:prSet>
      <dgm:spPr/>
      <dgm:t>
        <a:bodyPr/>
        <a:lstStyle/>
        <a:p>
          <a:endParaRPr lang="es-ES"/>
        </a:p>
      </dgm:t>
    </dgm:pt>
  </dgm:ptLst>
  <dgm:cxnLst>
    <dgm:cxn modelId="{F5CAE4D8-0626-469F-B1F3-B114C1B1DE0F}" srcId="{33E399F5-01E5-4EE4-B3B5-A72989D1B08D}" destId="{12E12AA8-B3BE-462C-9DBB-59EF1C0A590A}" srcOrd="0" destOrd="0" parTransId="{34EF8682-B8E8-4283-8D53-1C4C942A91BE}" sibTransId="{9203AEC5-8D2E-42ED-BCFB-C8D7C33A222B}"/>
    <dgm:cxn modelId="{45927A61-87B3-436F-A706-CE8477001C0D}" type="presOf" srcId="{A761925A-DBAA-4339-80AF-29E0EC58D457}" destId="{874D49F7-7FD2-43AC-BBC8-27272746760B}" srcOrd="0" destOrd="0" presId="urn:microsoft.com/office/officeart/2005/8/layout/chevron2"/>
    <dgm:cxn modelId="{3BF713B6-6510-4BED-B89D-C11D07643E5D}" srcId="{6B99B978-975E-4677-AA45-FA5C22546472}" destId="{F19F1EE7-E4A7-4455-A84E-CE0F97DD6606}" srcOrd="1" destOrd="0" parTransId="{3351F1C8-E746-4334-A461-9EA7F7058E1F}" sibTransId="{0BCAAF45-CF5A-4937-850D-12FF3AE85A9C}"/>
    <dgm:cxn modelId="{E6921C15-80EE-4C38-92D0-02AA4610E1D1}" srcId="{3CB4BE7F-AE33-4164-85ED-E2C5DFCB66ED}" destId="{BBD48942-5AC5-4201-8D06-6178B4E417A7}" srcOrd="0" destOrd="0" parTransId="{9D090D46-5BA3-41CF-81CB-595AFDD6B957}" sibTransId="{3886568E-07C8-4473-838D-893BE3134BA9}"/>
    <dgm:cxn modelId="{25BAD81D-0C47-4EA9-AB02-BB834114C271}" type="presOf" srcId="{BBD48942-5AC5-4201-8D06-6178B4E417A7}" destId="{A22ED178-D006-4F3F-BCAE-5528C9E78800}" srcOrd="0" destOrd="0" presId="urn:microsoft.com/office/officeart/2005/8/layout/chevron2"/>
    <dgm:cxn modelId="{CD4B6CC2-FF72-4DE3-95EB-94B1533B4AC6}" type="presOf" srcId="{6B99B978-975E-4677-AA45-FA5C22546472}" destId="{F1737A8B-A541-4230-9DCA-2726EE354137}" srcOrd="0" destOrd="0" presId="urn:microsoft.com/office/officeart/2005/8/layout/chevron2"/>
    <dgm:cxn modelId="{16B28088-5145-4496-B6F9-D90417CF6708}" srcId="{6B99B978-975E-4677-AA45-FA5C22546472}" destId="{3CB4BE7F-AE33-4164-85ED-E2C5DFCB66ED}" srcOrd="2" destOrd="0" parTransId="{A1E91BE9-E5D2-4BE9-B17D-37FFBF6F83C7}" sibTransId="{EC643D49-167A-4498-BFA7-2F94A0A4F092}"/>
    <dgm:cxn modelId="{790D52F9-309A-4FAA-B734-1709EC498E19}" type="presOf" srcId="{12E12AA8-B3BE-462C-9DBB-59EF1C0A590A}" destId="{29AA4354-7C27-445F-8A10-4694A7E87C60}" srcOrd="0" destOrd="0" presId="urn:microsoft.com/office/officeart/2005/8/layout/chevron2"/>
    <dgm:cxn modelId="{48D36801-9938-4BBD-B637-3DEE831EB0D2}" type="presOf" srcId="{F19F1EE7-E4A7-4455-A84E-CE0F97DD6606}" destId="{3046D3D9-9621-4DE5-B02C-20499F447D65}" srcOrd="0" destOrd="0" presId="urn:microsoft.com/office/officeart/2005/8/layout/chevron2"/>
    <dgm:cxn modelId="{EB97565B-A3ED-4AFE-BCBA-36878F8F1A46}" type="presOf" srcId="{33E399F5-01E5-4EE4-B3B5-A72989D1B08D}" destId="{8247B58F-D0FA-431C-99C2-218E11EE045D}" srcOrd="0" destOrd="0" presId="urn:microsoft.com/office/officeart/2005/8/layout/chevron2"/>
    <dgm:cxn modelId="{FAF6C94F-D6D5-403C-9D23-9E12A75C6FEE}" type="presOf" srcId="{3CB4BE7F-AE33-4164-85ED-E2C5DFCB66ED}" destId="{4213D542-5481-40F7-BB18-8150FDEADFE0}" srcOrd="0" destOrd="0" presId="urn:microsoft.com/office/officeart/2005/8/layout/chevron2"/>
    <dgm:cxn modelId="{2D073BAA-1FAA-40A4-AE07-8AD634EF0472}" srcId="{F19F1EE7-E4A7-4455-A84E-CE0F97DD6606}" destId="{A761925A-DBAA-4339-80AF-29E0EC58D457}" srcOrd="0" destOrd="0" parTransId="{E5B6AD3E-8D6F-411E-BAAF-1406C7C7C226}" sibTransId="{DD327C85-C3C1-429F-8FBF-E7D77E37C047}"/>
    <dgm:cxn modelId="{623F0F3F-FBB8-420D-94AB-FCB50F673644}" srcId="{6B99B978-975E-4677-AA45-FA5C22546472}" destId="{33E399F5-01E5-4EE4-B3B5-A72989D1B08D}" srcOrd="0" destOrd="0" parTransId="{8FE0D7A9-6CCB-43AE-814D-142A7557C3A2}" sibTransId="{653EDF10-E0A6-4C31-9CCC-B5C6A8CCC21D}"/>
    <dgm:cxn modelId="{9C317E29-2C3C-4920-8A04-C0C9872B8126}" type="presParOf" srcId="{F1737A8B-A541-4230-9DCA-2726EE354137}" destId="{C8E3325D-1691-4783-BB4E-4545BAC93271}" srcOrd="0" destOrd="0" presId="urn:microsoft.com/office/officeart/2005/8/layout/chevron2"/>
    <dgm:cxn modelId="{D51DBF66-BCAD-4F56-AAAA-AF0DE9C15178}" type="presParOf" srcId="{C8E3325D-1691-4783-BB4E-4545BAC93271}" destId="{8247B58F-D0FA-431C-99C2-218E11EE045D}" srcOrd="0" destOrd="0" presId="urn:microsoft.com/office/officeart/2005/8/layout/chevron2"/>
    <dgm:cxn modelId="{890463E8-CB57-4B62-8491-8A66D9390114}" type="presParOf" srcId="{C8E3325D-1691-4783-BB4E-4545BAC93271}" destId="{29AA4354-7C27-445F-8A10-4694A7E87C60}" srcOrd="1" destOrd="0" presId="urn:microsoft.com/office/officeart/2005/8/layout/chevron2"/>
    <dgm:cxn modelId="{BA28B41E-470D-41FC-99A5-F01D7E50EE32}" type="presParOf" srcId="{F1737A8B-A541-4230-9DCA-2726EE354137}" destId="{AAA6663C-102A-4422-85A3-77F47E0E98E0}" srcOrd="1" destOrd="0" presId="urn:microsoft.com/office/officeart/2005/8/layout/chevron2"/>
    <dgm:cxn modelId="{2442D491-6A04-44D8-AD0E-CDD2647A3DF1}" type="presParOf" srcId="{F1737A8B-A541-4230-9DCA-2726EE354137}" destId="{9E4CE22A-22C6-4BE5-8F30-735CFE0D7F3C}" srcOrd="2" destOrd="0" presId="urn:microsoft.com/office/officeart/2005/8/layout/chevron2"/>
    <dgm:cxn modelId="{0DF8E62A-CB1F-4D4F-8232-C07F0FF61332}" type="presParOf" srcId="{9E4CE22A-22C6-4BE5-8F30-735CFE0D7F3C}" destId="{3046D3D9-9621-4DE5-B02C-20499F447D65}" srcOrd="0" destOrd="0" presId="urn:microsoft.com/office/officeart/2005/8/layout/chevron2"/>
    <dgm:cxn modelId="{63E09BBE-92DE-4EB4-B71E-A0B64D4C2265}" type="presParOf" srcId="{9E4CE22A-22C6-4BE5-8F30-735CFE0D7F3C}" destId="{874D49F7-7FD2-43AC-BBC8-27272746760B}" srcOrd="1" destOrd="0" presId="urn:microsoft.com/office/officeart/2005/8/layout/chevron2"/>
    <dgm:cxn modelId="{26B96503-4561-4E8A-B93D-142E0171BC5B}" type="presParOf" srcId="{F1737A8B-A541-4230-9DCA-2726EE354137}" destId="{00694431-C92E-4689-9C45-65F45DD637E1}" srcOrd="3" destOrd="0" presId="urn:microsoft.com/office/officeart/2005/8/layout/chevron2"/>
    <dgm:cxn modelId="{98D6E843-0774-421D-8E47-FC6CECF457CD}" type="presParOf" srcId="{F1737A8B-A541-4230-9DCA-2726EE354137}" destId="{51E1C3DA-20F6-4101-B227-99249A29CC0E}" srcOrd="4" destOrd="0" presId="urn:microsoft.com/office/officeart/2005/8/layout/chevron2"/>
    <dgm:cxn modelId="{CD5450DC-9449-413A-954A-26C672C0F06E}" type="presParOf" srcId="{51E1C3DA-20F6-4101-B227-99249A29CC0E}" destId="{4213D542-5481-40F7-BB18-8150FDEADFE0}" srcOrd="0" destOrd="0" presId="urn:microsoft.com/office/officeart/2005/8/layout/chevron2"/>
    <dgm:cxn modelId="{EB6C3D2D-E4F7-4969-9D4D-21E2E75ABDC3}" type="presParOf" srcId="{51E1C3DA-20F6-4101-B227-99249A29CC0E}" destId="{A22ED178-D006-4F3F-BCAE-5528C9E78800}"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7B58F-D0FA-431C-99C2-218E11EE045D}">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DÉVELOPPEMENT</a:t>
          </a:r>
          <a:endParaRPr lang="es-ES" sz="1100" kern="1200" dirty="0"/>
        </a:p>
      </dsp:txBody>
      <dsp:txXfrm rot="-5400000">
        <a:off x="1" y="520688"/>
        <a:ext cx="1039018" cy="445294"/>
      </dsp:txXfrm>
    </dsp:sp>
    <dsp:sp modelId="{29AA4354-7C27-445F-8A10-4694A7E87C60}">
      <dsp:nvSpPr>
        <dsp:cNvPr id="0" name=""/>
        <dsp:cNvSpPr/>
      </dsp:nvSpPr>
      <dsp:spPr>
        <a:xfrm rot="5400000">
          <a:off x="2823189" y="-1782991"/>
          <a:ext cx="964803" cy="45331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fr-FR" sz="1500" kern="1200" dirty="0" smtClean="0"/>
            <a:t>Équipements pour la synthèse et le développement de nouveaux additifs. </a:t>
          </a:r>
          <a:r>
            <a:rPr lang="es-ES" sz="1500" kern="1200" dirty="0" err="1" smtClean="0"/>
            <a:t>Laboratoire</a:t>
          </a:r>
          <a:r>
            <a:rPr lang="es-ES" sz="1500" kern="1200" dirty="0" smtClean="0"/>
            <a:t> </a:t>
          </a:r>
          <a:r>
            <a:rPr lang="es-ES" sz="1500" kern="1200" dirty="0" err="1" smtClean="0"/>
            <a:t>prope</a:t>
          </a:r>
          <a:r>
            <a:rPr lang="es-ES" sz="1500" kern="1200" dirty="0" smtClean="0"/>
            <a:t> et c</a:t>
          </a:r>
          <a:r>
            <a:rPr lang="fr-FR" sz="1500" kern="1200" dirty="0" err="1" smtClean="0"/>
            <a:t>ollaboration</a:t>
          </a:r>
          <a:r>
            <a:rPr lang="fr-FR" sz="1500" kern="1200" dirty="0" smtClean="0"/>
            <a:t> avec institutions de R&amp;D comme L’ Université de Valencia (</a:t>
          </a:r>
          <a:r>
            <a:rPr lang="fr-FR" sz="1500" kern="1200" dirty="0" smtClean="0">
              <a:hlinkClick xmlns:r="http://schemas.openxmlformats.org/officeDocument/2006/relationships" r:id="rId1"/>
            </a:rPr>
            <a:t>www.uv.es</a:t>
          </a:r>
          <a:r>
            <a:rPr lang="fr-FR" sz="1500" kern="1200" dirty="0" smtClean="0"/>
            <a:t>) avec un accord de coopération.</a:t>
          </a:r>
          <a:endParaRPr lang="es-ES" sz="1500" kern="1200" dirty="0"/>
        </a:p>
      </dsp:txBody>
      <dsp:txXfrm rot="-5400000">
        <a:off x="1039018" y="48278"/>
        <a:ext cx="4486047" cy="870607"/>
      </dsp:txXfrm>
    </dsp:sp>
    <dsp:sp modelId="{3046D3D9-9621-4DE5-B02C-20499F447D65}">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ÉVALUATION LABORATOIRE</a:t>
          </a:r>
          <a:endParaRPr lang="es-ES" sz="1100" kern="1200" dirty="0"/>
        </a:p>
      </dsp:txBody>
      <dsp:txXfrm rot="-5400000">
        <a:off x="1" y="1809352"/>
        <a:ext cx="1039018" cy="445294"/>
      </dsp:txXfrm>
    </dsp:sp>
    <dsp:sp modelId="{874D49F7-7FD2-43AC-BBC8-27272746760B}">
      <dsp:nvSpPr>
        <dsp:cNvPr id="0" name=""/>
        <dsp:cNvSpPr/>
      </dsp:nvSpPr>
      <dsp:spPr>
        <a:xfrm rot="5400000">
          <a:off x="2823189" y="-494327"/>
          <a:ext cx="964803" cy="45331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smtClean="0">
              <a:sym typeface="Symbol"/>
            </a:rPr>
            <a:t>Laboratoires (Ciment, mortier, béton) pour évaluer la performance des produits développés</a:t>
          </a:r>
          <a:endParaRPr lang="es-ES" sz="1500" kern="1200" dirty="0"/>
        </a:p>
      </dsp:txBody>
      <dsp:txXfrm rot="-5400000">
        <a:off x="1039018" y="1336942"/>
        <a:ext cx="4486047" cy="870607"/>
      </dsp:txXfrm>
    </dsp:sp>
    <dsp:sp modelId="{4213D542-5481-40F7-BB18-8150FDEADFE0}">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ÉVALUATIÓN INDUSTRIELLE</a:t>
          </a:r>
          <a:endParaRPr lang="es-ES" sz="1100" kern="1200" dirty="0"/>
        </a:p>
      </dsp:txBody>
      <dsp:txXfrm rot="-5400000">
        <a:off x="1" y="3098016"/>
        <a:ext cx="1039018" cy="445294"/>
      </dsp:txXfrm>
    </dsp:sp>
    <dsp:sp modelId="{A22ED178-D006-4F3F-BCAE-5528C9E78800}">
      <dsp:nvSpPr>
        <dsp:cNvPr id="0" name=""/>
        <dsp:cNvSpPr/>
      </dsp:nvSpPr>
      <dsp:spPr>
        <a:xfrm rot="5400000">
          <a:off x="2823189" y="794336"/>
          <a:ext cx="964803" cy="45331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0" i="0" kern="1200" dirty="0" smtClean="0"/>
            <a:t>Ligne de broyage complet de clinker (CEMENTVAL) et Central à Béton (CMC). É</a:t>
          </a:r>
          <a:r>
            <a:rPr lang="es-ES" sz="1500" b="0" i="0" kern="1200" dirty="0" err="1" smtClean="0"/>
            <a:t>valuation</a:t>
          </a:r>
          <a:r>
            <a:rPr lang="es-ES" sz="1500" b="0" i="0" kern="1200" dirty="0" smtClean="0"/>
            <a:t> a </a:t>
          </a:r>
          <a:r>
            <a:rPr lang="es-ES" sz="1500" b="0" i="0" kern="1200" dirty="0" err="1" smtClean="0"/>
            <a:t>échelle</a:t>
          </a:r>
          <a:r>
            <a:rPr lang="es-ES" sz="1500" b="0" i="0" kern="1200" dirty="0" smtClean="0"/>
            <a:t> </a:t>
          </a:r>
          <a:r>
            <a:rPr lang="es-ES" sz="1500" b="0" i="0" kern="1200" dirty="0" err="1" smtClean="0"/>
            <a:t>industrielle</a:t>
          </a:r>
          <a:r>
            <a:rPr lang="es-ES" sz="1500" b="0" i="0" kern="1200" dirty="0" smtClean="0"/>
            <a:t> des </a:t>
          </a:r>
          <a:r>
            <a:rPr lang="es-ES" sz="1500" b="0" i="0" kern="1200" dirty="0" err="1" smtClean="0"/>
            <a:t>produits</a:t>
          </a:r>
          <a:r>
            <a:rPr lang="es-ES" sz="1500" b="0" i="0" kern="1200" dirty="0" smtClean="0"/>
            <a:t> </a:t>
          </a:r>
          <a:r>
            <a:rPr lang="es-ES" sz="1500" b="0" i="0" kern="1200" dirty="0" err="1" smtClean="0"/>
            <a:t>développés</a:t>
          </a:r>
          <a:endParaRPr lang="es-ES" sz="1500" kern="1200" dirty="0"/>
        </a:p>
      </dsp:txBody>
      <dsp:txXfrm rot="-5400000">
        <a:off x="1039018" y="2625605"/>
        <a:ext cx="4486047"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966FE9-FEB9-4FDB-A028-8DFDB5AEA1F1}"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9502EA-A691-414D-8CAA-F8CF83A06D4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66FE9-FEB9-4FDB-A028-8DFDB5AEA1F1}" type="datetimeFigureOut">
              <a:rPr lang="es-ES" smtClean="0"/>
              <a:pPr/>
              <a:t>15/04/2015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502EA-A691-414D-8CAA-F8CF83A06D4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9156" y="1351912"/>
            <a:ext cx="8892000" cy="5148922"/>
          </a:xfrm>
          <a:prstGeom prst="rect">
            <a:avLst/>
          </a:prstGeom>
          <a:noFill/>
          <a:ln w="9525">
            <a:noFill/>
            <a:miter lim="800000"/>
            <a:headEnd/>
            <a:tailEnd/>
          </a:ln>
          <a:effectLst/>
        </p:spPr>
      </p:pic>
      <p:sp>
        <p:nvSpPr>
          <p:cNvPr id="11" name="10 Rectángulo"/>
          <p:cNvSpPr/>
          <p:nvPr/>
        </p:nvSpPr>
        <p:spPr>
          <a:xfrm>
            <a:off x="2714612" y="857232"/>
            <a:ext cx="6357982"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solidFill>
                  <a:srgbClr val="008E40"/>
                </a:solidFill>
                <a:effectLst>
                  <a:outerShdw blurRad="38100" dist="38100" dir="2700000" algn="tl">
                    <a:srgbClr val="000000">
                      <a:alpha val="43137"/>
                    </a:srgbClr>
                  </a:outerShdw>
                </a:effectLst>
              </a:rPr>
              <a:t>KHEME MOLT</a:t>
            </a:r>
            <a:r>
              <a:rPr lang="es-ES" sz="4000" b="1" baseline="30000" dirty="0" smtClean="0">
                <a:solidFill>
                  <a:srgbClr val="008E40"/>
                </a:solidFill>
                <a:effectLst>
                  <a:outerShdw blurRad="38100" dist="38100" dir="2700000" algn="tl">
                    <a:srgbClr val="000000">
                      <a:alpha val="43137"/>
                    </a:srgbClr>
                  </a:outerShdw>
                </a:effectLst>
              </a:rPr>
              <a:t>©</a:t>
            </a:r>
          </a:p>
          <a:p>
            <a:pPr algn="ctr"/>
            <a:r>
              <a:rPr lang="es-ES" sz="4000" b="1" dirty="0" smtClean="0">
                <a:solidFill>
                  <a:srgbClr val="008E40"/>
                </a:solidFill>
                <a:effectLst>
                  <a:outerShdw blurRad="38100" dist="38100" dir="2700000" algn="tl">
                    <a:srgbClr val="000000">
                      <a:alpha val="43137"/>
                    </a:srgbClr>
                  </a:outerShdw>
                </a:effectLst>
              </a:rPr>
              <a:t>AGENTS DE MOUTURE</a:t>
            </a:r>
          </a:p>
          <a:p>
            <a:pPr algn="ctr"/>
            <a:r>
              <a:rPr lang="es-ES" sz="4000" b="1" dirty="0" smtClean="0">
                <a:solidFill>
                  <a:srgbClr val="008E40"/>
                </a:solidFill>
                <a:effectLst>
                  <a:outerShdw blurRad="38100" dist="38100" dir="2700000" algn="tl">
                    <a:srgbClr val="000000">
                      <a:alpha val="43137"/>
                    </a:srgbClr>
                  </a:outerShdw>
                </a:effectLst>
              </a:rPr>
              <a:t>CIMENTS</a:t>
            </a:r>
            <a:endParaRPr lang="es-ES" sz="4000" b="1" dirty="0">
              <a:solidFill>
                <a:srgbClr val="008E4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fr-FR" sz="2800" b="1" dirty="0"/>
              <a:t>KHEME MOLT HT</a:t>
            </a:r>
            <a:r>
              <a:rPr lang="fr-FR" sz="2800" dirty="0"/>
              <a:t/>
            </a:r>
            <a:br>
              <a:rPr lang="fr-FR" sz="2800" dirty="0"/>
            </a:br>
            <a:r>
              <a:rPr lang="fr-FR" sz="2800" b="1" i="1" dirty="0"/>
              <a:t>AGENTS DE MOUTURE : PERFORMANCE</a:t>
            </a:r>
            <a:endParaRPr lang="fr-FR" sz="2800" dirty="0"/>
          </a:p>
        </p:txBody>
      </p:sp>
      <p:graphicFrame>
        <p:nvGraphicFramePr>
          <p:cNvPr id="7" name="6 Objeto"/>
          <p:cNvGraphicFramePr>
            <a:graphicFrameLocks noChangeAspect="1"/>
          </p:cNvGraphicFramePr>
          <p:nvPr>
            <p:extLst>
              <p:ext uri="{D42A27DB-BD31-4B8C-83A1-F6EECF244321}">
                <p14:modId xmlns:p14="http://schemas.microsoft.com/office/powerpoint/2010/main" val="3163825130"/>
              </p:ext>
            </p:extLst>
          </p:nvPr>
        </p:nvGraphicFramePr>
        <p:xfrm>
          <a:off x="323528" y="1397000"/>
          <a:ext cx="8640960" cy="5200352"/>
        </p:xfrm>
        <a:graphic>
          <a:graphicData uri="http://schemas.openxmlformats.org/presentationml/2006/ole">
            <mc:AlternateContent xmlns:mc="http://schemas.openxmlformats.org/markup-compatibility/2006">
              <mc:Choice xmlns:v="urn:schemas-microsoft-com:vml" Requires="v">
                <p:oleObj spid="_x0000_s2052" name="Documento" r:id="rId3" imgW="6444374" imgH="7098057" progId="Word.Document.12">
                  <p:embed/>
                </p:oleObj>
              </mc:Choice>
              <mc:Fallback>
                <p:oleObj name="Documento" r:id="rId3" imgW="6444374" imgH="7098057" progId="Word.Document.12">
                  <p:embed/>
                  <p:pic>
                    <p:nvPicPr>
                      <p:cNvPr id="0" name=""/>
                      <p:cNvPicPr/>
                      <p:nvPr/>
                    </p:nvPicPr>
                    <p:blipFill>
                      <a:blip r:embed="rId4"/>
                      <a:stretch>
                        <a:fillRect/>
                      </a:stretch>
                    </p:blipFill>
                    <p:spPr>
                      <a:xfrm>
                        <a:off x="323528" y="1397000"/>
                        <a:ext cx="8640960" cy="5200352"/>
                      </a:xfrm>
                      <a:prstGeom prst="rect">
                        <a:avLst/>
                      </a:prstGeom>
                    </p:spPr>
                  </p:pic>
                </p:oleObj>
              </mc:Fallback>
            </mc:AlternateContent>
          </a:graphicData>
        </a:graphic>
      </p:graphicFrame>
    </p:spTree>
    <p:extLst>
      <p:ext uri="{BB962C8B-B14F-4D97-AF65-F5344CB8AC3E}">
        <p14:creationId xmlns:p14="http://schemas.microsoft.com/office/powerpoint/2010/main" val="297969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2000" b="1" dirty="0"/>
              <a:t>KHEME MOLT QI</a:t>
            </a:r>
            <a:r>
              <a:rPr lang="fr-FR" sz="2000" dirty="0"/>
              <a:t/>
            </a:r>
            <a:br>
              <a:rPr lang="fr-FR" sz="2000" dirty="0"/>
            </a:br>
            <a:r>
              <a:rPr lang="fr-FR" sz="2000" b="1" i="1" dirty="0"/>
              <a:t>AGENTS DE MOUTURE POUR L´AUGMENTATION DES RÉSISTANCES</a:t>
            </a:r>
            <a:endParaRPr lang="fr-FR"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9094507"/>
              </p:ext>
            </p:extLst>
          </p:nvPr>
        </p:nvGraphicFramePr>
        <p:xfrm>
          <a:off x="611560" y="1340768"/>
          <a:ext cx="4896544" cy="4968551"/>
        </p:xfrm>
        <a:graphic>
          <a:graphicData uri="http://schemas.openxmlformats.org/drawingml/2006/table">
            <a:tbl>
              <a:tblPr firstRow="1" firstCol="1" bandRow="1">
                <a:tableStyleId>{5C22544A-7EE6-4342-B048-85BDC9FD1C3A}</a:tableStyleId>
              </a:tblPr>
              <a:tblGrid>
                <a:gridCol w="2453472"/>
                <a:gridCol w="1744100"/>
                <a:gridCol w="698972"/>
              </a:tblGrid>
              <a:tr h="1883170">
                <a:tc>
                  <a:txBody>
                    <a:bodyPr/>
                    <a:lstStyle/>
                    <a:p>
                      <a:pPr algn="just">
                        <a:lnSpc>
                          <a:spcPct val="115000"/>
                        </a:lnSpc>
                        <a:spcAft>
                          <a:spcPts val="0"/>
                        </a:spcAft>
                      </a:pPr>
                      <a:r>
                        <a:rPr lang="es-ES" sz="800" dirty="0">
                          <a:effectLst/>
                        </a:rPr>
                        <a:t> </a:t>
                      </a:r>
                      <a:endParaRPr lang="fr-FR" sz="600" dirty="0">
                        <a:effectLst/>
                      </a:endParaRPr>
                    </a:p>
                    <a:p>
                      <a:pPr algn="just">
                        <a:lnSpc>
                          <a:spcPct val="115000"/>
                        </a:lnSpc>
                        <a:spcAft>
                          <a:spcPts val="0"/>
                        </a:spcAft>
                      </a:pPr>
                      <a:r>
                        <a:rPr lang="fr-FR" sz="800" dirty="0">
                          <a:effectLst/>
                        </a:rPr>
                        <a:t>Les additifs avec technologie KHEME MOLT QI complètent les prestations de la gamme d'additifs KHEMEMOLT C pour renforcer la résistance à le compression du ciment élaboré à différents âges. Les avantages qui peuvent être obtenus avec le même sont les suivantes :</a:t>
                      </a:r>
                      <a:endParaRPr lang="fr-FR" sz="600" dirty="0">
                        <a:effectLst/>
                        <a:latin typeface="Calibri"/>
                        <a:ea typeface="Calibri"/>
                        <a:cs typeface="Times New Roman"/>
                      </a:endParaRPr>
                    </a:p>
                  </a:txBody>
                  <a:tcPr marL="36882" marR="36882" marT="0" marB="0"/>
                </a:tc>
                <a:tc>
                  <a:txBody>
                    <a:bodyPr/>
                    <a:lstStyle/>
                    <a:p>
                      <a:pPr algn="just">
                        <a:lnSpc>
                          <a:spcPct val="115000"/>
                        </a:lnSpc>
                        <a:spcAft>
                          <a:spcPts val="0"/>
                        </a:spcAft>
                      </a:pPr>
                      <a:endParaRPr lang="es-ES" sz="800">
                        <a:solidFill>
                          <a:srgbClr val="262626"/>
                        </a:solidFill>
                        <a:effectLst/>
                        <a:latin typeface="Calibri"/>
                        <a:ea typeface="Calibri"/>
                        <a:cs typeface="Times New Roman"/>
                      </a:endParaRPr>
                    </a:p>
                  </a:txBody>
                  <a:tcPr marL="36882" marR="36882" marT="0" marB="0"/>
                </a:tc>
                <a:tc>
                  <a:txBody>
                    <a:bodyPr/>
                    <a:lstStyle/>
                    <a:p>
                      <a:endParaRPr lang="fr-FR" sz="1000"/>
                    </a:p>
                  </a:txBody>
                  <a:tcPr marL="49176" marR="49176" marT="24588" marB="24588"/>
                </a:tc>
              </a:tr>
              <a:tr h="1945252">
                <a:tc gridSpan="2">
                  <a:txBody>
                    <a:bodyPr/>
                    <a:lstStyle/>
                    <a:p>
                      <a:pPr marL="457200" algn="just">
                        <a:lnSpc>
                          <a:spcPct val="115000"/>
                        </a:lnSpc>
                        <a:spcAft>
                          <a:spcPts val="0"/>
                        </a:spcAft>
                      </a:pPr>
                      <a:r>
                        <a:rPr lang="es-ES" sz="800" dirty="0">
                          <a:effectLst/>
                        </a:rPr>
                        <a:t> </a:t>
                      </a:r>
                      <a:endParaRPr lang="fr-FR" sz="600" dirty="0">
                        <a:effectLst/>
                      </a:endParaRPr>
                    </a:p>
                    <a:p>
                      <a:pPr marL="342900" lvl="0" indent="-342900" algn="just">
                        <a:lnSpc>
                          <a:spcPct val="115000"/>
                        </a:lnSpc>
                        <a:spcAft>
                          <a:spcPts val="0"/>
                        </a:spcAft>
                        <a:buFont typeface="Wingdings"/>
                        <a:buChar char=""/>
                        <a:tabLst>
                          <a:tab pos="457200" algn="l"/>
                        </a:tabLst>
                      </a:pPr>
                      <a:r>
                        <a:rPr lang="es-ES" sz="800" dirty="0">
                          <a:effectLst/>
                        </a:rPr>
                        <a:t> </a:t>
                      </a:r>
                      <a:r>
                        <a:rPr lang="fr-FR" sz="800" dirty="0">
                          <a:effectLst/>
                        </a:rPr>
                        <a:t>Optimisation des taux d´ajouts á résistances équivalents.</a:t>
                      </a:r>
                      <a:endParaRPr lang="fr-FR" sz="600" dirty="0">
                        <a:effectLst/>
                      </a:endParaRPr>
                    </a:p>
                    <a:p>
                      <a:pPr marL="457200" algn="just">
                        <a:lnSpc>
                          <a:spcPct val="115000"/>
                        </a:lnSpc>
                        <a:spcAft>
                          <a:spcPts val="0"/>
                        </a:spcAft>
                      </a:pPr>
                      <a:r>
                        <a:rPr lang="fr-FR" sz="800" dirty="0">
                          <a:effectLst/>
                        </a:rPr>
                        <a:t> </a:t>
                      </a:r>
                      <a:endParaRPr lang="fr-FR" sz="600" dirty="0">
                        <a:effectLst/>
                      </a:endParaRPr>
                    </a:p>
                    <a:p>
                      <a:pPr marL="742950" lvl="1" indent="-285750" algn="just">
                        <a:lnSpc>
                          <a:spcPct val="115000"/>
                        </a:lnSpc>
                        <a:spcAft>
                          <a:spcPts val="0"/>
                        </a:spcAft>
                        <a:buFont typeface="Wingdings"/>
                        <a:buChar char=""/>
                        <a:tabLst>
                          <a:tab pos="914400" algn="l"/>
                        </a:tabLst>
                      </a:pPr>
                      <a:r>
                        <a:rPr lang="fr-FR" sz="800" dirty="0">
                          <a:effectLst/>
                        </a:rPr>
                        <a:t> Amélioration des performances des ciments: résistances 1,2,7 et 28 jours.</a:t>
                      </a:r>
                      <a:endParaRPr lang="fr-FR" sz="600" dirty="0">
                        <a:effectLst/>
                      </a:endParaRPr>
                    </a:p>
                    <a:p>
                      <a:pPr marL="742950" lvl="1" indent="-285750" algn="just">
                        <a:lnSpc>
                          <a:spcPct val="115000"/>
                        </a:lnSpc>
                        <a:spcAft>
                          <a:spcPts val="0"/>
                        </a:spcAft>
                        <a:buFont typeface="Wingdings"/>
                        <a:buChar char=""/>
                        <a:tabLst>
                          <a:tab pos="914400" algn="l"/>
                        </a:tabLst>
                      </a:pPr>
                      <a:r>
                        <a:rPr lang="fr-FR" sz="800" dirty="0">
                          <a:effectLst/>
                        </a:rPr>
                        <a:t>Un développement de l'activité résistance d'actifs ajouts tels que la cendre volante, le laitier granulée moulue de hauts fours et d'autres ajouts.</a:t>
                      </a:r>
                      <a:endParaRPr lang="fr-FR" sz="600" dirty="0">
                        <a:effectLst/>
                      </a:endParaRPr>
                    </a:p>
                    <a:p>
                      <a:pPr marL="742950" lvl="1" indent="-285750" algn="just">
                        <a:lnSpc>
                          <a:spcPct val="115000"/>
                        </a:lnSpc>
                        <a:spcAft>
                          <a:spcPts val="0"/>
                        </a:spcAft>
                        <a:buFont typeface="Wingdings"/>
                        <a:buChar char=""/>
                        <a:tabLst>
                          <a:tab pos="914400" algn="l"/>
                        </a:tabLst>
                      </a:pPr>
                      <a:r>
                        <a:rPr lang="es-ES" sz="800" dirty="0" err="1">
                          <a:effectLst/>
                        </a:rPr>
                        <a:t>Optimisation</a:t>
                      </a:r>
                      <a:r>
                        <a:rPr lang="es-ES" sz="800" dirty="0">
                          <a:effectLst/>
                        </a:rPr>
                        <a:t> du </a:t>
                      </a:r>
                      <a:r>
                        <a:rPr lang="es-ES" sz="800" dirty="0" err="1">
                          <a:effectLst/>
                        </a:rPr>
                        <a:t>coûts</a:t>
                      </a:r>
                      <a:r>
                        <a:rPr lang="es-ES" sz="800" dirty="0">
                          <a:effectLst/>
                        </a:rPr>
                        <a:t> de </a:t>
                      </a:r>
                      <a:r>
                        <a:rPr lang="es-ES" sz="800" dirty="0" err="1">
                          <a:effectLst/>
                        </a:rPr>
                        <a:t>production</a:t>
                      </a:r>
                      <a:endParaRPr lang="fr-FR" sz="600" dirty="0">
                        <a:effectLst/>
                      </a:endParaRPr>
                    </a:p>
                    <a:p>
                      <a:pPr marL="914400" algn="just">
                        <a:lnSpc>
                          <a:spcPct val="115000"/>
                        </a:lnSpc>
                        <a:spcAft>
                          <a:spcPts val="0"/>
                        </a:spcAft>
                      </a:pPr>
                      <a:r>
                        <a:rPr lang="es-ES" sz="300" dirty="0">
                          <a:effectLst/>
                        </a:rPr>
                        <a:t> </a:t>
                      </a:r>
                      <a:endParaRPr lang="fr-FR" sz="600" dirty="0">
                        <a:effectLst/>
                        <a:latin typeface="Calibri"/>
                        <a:ea typeface="Calibri"/>
                        <a:cs typeface="Times New Roman"/>
                      </a:endParaRPr>
                    </a:p>
                  </a:txBody>
                  <a:tcPr marL="36882" marR="36882" marT="0" marB="0"/>
                </a:tc>
                <a:tc hMerge="1">
                  <a:txBody>
                    <a:bodyPr/>
                    <a:lstStyle/>
                    <a:p>
                      <a:endParaRPr lang="fr-FR"/>
                    </a:p>
                  </a:txBody>
                  <a:tcPr/>
                </a:tc>
                <a:tc>
                  <a:txBody>
                    <a:bodyPr/>
                    <a:lstStyle/>
                    <a:p>
                      <a:endParaRPr lang="fr-FR" sz="1000"/>
                    </a:p>
                  </a:txBody>
                  <a:tcPr marL="49176" marR="49176" marT="24588" marB="24588"/>
                </a:tc>
              </a:tr>
              <a:tr h="395139">
                <a:tc gridSpan="2">
                  <a:txBody>
                    <a:bodyPr/>
                    <a:lstStyle/>
                    <a:p>
                      <a:pPr marL="457200" algn="ctr">
                        <a:lnSpc>
                          <a:spcPct val="115000"/>
                        </a:lnSpc>
                        <a:spcAft>
                          <a:spcPts val="0"/>
                        </a:spcAft>
                      </a:pPr>
                      <a:r>
                        <a:rPr lang="es-ES" sz="500">
                          <a:effectLst/>
                        </a:rPr>
                        <a:t> </a:t>
                      </a:r>
                      <a:endParaRPr lang="fr-FR" sz="600">
                        <a:effectLst/>
                      </a:endParaRPr>
                    </a:p>
                    <a:p>
                      <a:pPr algn="just">
                        <a:lnSpc>
                          <a:spcPct val="115000"/>
                        </a:lnSpc>
                        <a:spcAft>
                          <a:spcPts val="0"/>
                        </a:spcAft>
                      </a:pPr>
                      <a:r>
                        <a:rPr lang="fr-FR" sz="1000">
                          <a:effectLst/>
                        </a:rPr>
                        <a:t>GAMME</a:t>
                      </a:r>
                      <a:endParaRPr lang="fr-FR" sz="600">
                        <a:effectLst/>
                        <a:latin typeface="Calibri"/>
                        <a:ea typeface="Calibri"/>
                        <a:cs typeface="Times New Roman"/>
                      </a:endParaRPr>
                    </a:p>
                  </a:txBody>
                  <a:tcPr marL="36882" marR="36882" marT="0" marB="0"/>
                </a:tc>
                <a:tc hMerge="1">
                  <a:txBody>
                    <a:bodyPr/>
                    <a:lstStyle/>
                    <a:p>
                      <a:endParaRPr lang="fr-FR"/>
                    </a:p>
                  </a:txBody>
                  <a:tcPr/>
                </a:tc>
                <a:tc>
                  <a:txBody>
                    <a:bodyPr/>
                    <a:lstStyle/>
                    <a:p>
                      <a:endParaRPr lang="fr-FR" sz="1000"/>
                    </a:p>
                  </a:txBody>
                  <a:tcPr marL="49176" marR="49176" marT="24588" marB="24588"/>
                </a:tc>
              </a:tr>
              <a:tr h="248330">
                <a:tc>
                  <a:txBody>
                    <a:bodyPr/>
                    <a:lstStyle/>
                    <a:p>
                      <a:pPr algn="ctr">
                        <a:lnSpc>
                          <a:spcPct val="115000"/>
                        </a:lnSpc>
                        <a:spcAft>
                          <a:spcPts val="0"/>
                        </a:spcAft>
                      </a:pPr>
                      <a:r>
                        <a:rPr lang="fr-FR" sz="600">
                          <a:effectLst/>
                        </a:rPr>
                        <a:t> </a:t>
                      </a:r>
                      <a:endParaRPr lang="fr-FR" sz="600">
                        <a:effectLst/>
                        <a:latin typeface="Calibri"/>
                        <a:ea typeface="Calibri"/>
                        <a:cs typeface="Times New Roman"/>
                      </a:endParaRPr>
                    </a:p>
                  </a:txBody>
                  <a:tcPr marL="36882" marR="36882" marT="0" marB="0"/>
                </a:tc>
                <a:tc gridSpan="2">
                  <a:txBody>
                    <a:bodyPr/>
                    <a:lstStyle/>
                    <a:p>
                      <a:pPr algn="ctr">
                        <a:lnSpc>
                          <a:spcPct val="115000"/>
                        </a:lnSpc>
                        <a:spcAft>
                          <a:spcPts val="0"/>
                        </a:spcAft>
                      </a:pPr>
                      <a:r>
                        <a:rPr lang="fr-FR" sz="600">
                          <a:effectLst/>
                        </a:rPr>
                        <a:t>AUGMENTATEUR DES RÉSISTANCES</a:t>
                      </a:r>
                      <a:endParaRPr lang="fr-FR" sz="600">
                        <a:effectLst/>
                        <a:latin typeface="Calibri"/>
                        <a:ea typeface="Calibri"/>
                        <a:cs typeface="Times New Roman"/>
                      </a:endParaRPr>
                    </a:p>
                  </a:txBody>
                  <a:tcPr marL="36882" marR="36882" marT="0" marB="0"/>
                </a:tc>
                <a:tc hMerge="1">
                  <a:txBody>
                    <a:bodyPr/>
                    <a:lstStyle/>
                    <a:p>
                      <a:endParaRPr lang="fr-FR"/>
                    </a:p>
                  </a:txBody>
                  <a:tcPr/>
                </a:tc>
              </a:tr>
              <a:tr h="124165">
                <a:tc>
                  <a:txBody>
                    <a:bodyPr/>
                    <a:lstStyle/>
                    <a:p>
                      <a:pPr>
                        <a:lnSpc>
                          <a:spcPct val="115000"/>
                        </a:lnSpc>
                        <a:spcAft>
                          <a:spcPts val="0"/>
                        </a:spcAft>
                      </a:pPr>
                      <a:r>
                        <a:rPr lang="fr-FR" sz="600">
                          <a:effectLst/>
                        </a:rPr>
                        <a:t> </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INITIALES</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FINS</a:t>
                      </a:r>
                      <a:endParaRPr lang="fr-FR" sz="600">
                        <a:effectLst/>
                        <a:latin typeface="Calibri"/>
                        <a:ea typeface="Calibri"/>
                        <a:cs typeface="Times New Roman"/>
                      </a:endParaRPr>
                    </a:p>
                  </a:txBody>
                  <a:tcPr marL="36882" marR="36882" marT="0" marB="0"/>
                </a:tc>
              </a:tr>
              <a:tr h="124165">
                <a:tc>
                  <a:txBody>
                    <a:bodyPr/>
                    <a:lstStyle/>
                    <a:p>
                      <a:pPr>
                        <a:lnSpc>
                          <a:spcPct val="115000"/>
                        </a:lnSpc>
                        <a:spcAft>
                          <a:spcPts val="0"/>
                        </a:spcAft>
                      </a:pPr>
                      <a:r>
                        <a:rPr lang="fr-FR" sz="600">
                          <a:effectLst/>
                        </a:rPr>
                        <a:t>KHEME MOLT 200QI</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a:t>
                      </a:r>
                      <a:endParaRPr lang="fr-FR" sz="600">
                        <a:effectLst/>
                        <a:latin typeface="Calibri"/>
                        <a:ea typeface="Calibri"/>
                        <a:cs typeface="Times New Roman"/>
                      </a:endParaRPr>
                    </a:p>
                  </a:txBody>
                  <a:tcPr marL="36882" marR="36882" marT="0" marB="0"/>
                </a:tc>
              </a:tr>
              <a:tr h="124165">
                <a:tc>
                  <a:txBody>
                    <a:bodyPr/>
                    <a:lstStyle/>
                    <a:p>
                      <a:pPr>
                        <a:lnSpc>
                          <a:spcPct val="115000"/>
                        </a:lnSpc>
                        <a:spcAft>
                          <a:spcPts val="0"/>
                        </a:spcAft>
                      </a:pPr>
                      <a:r>
                        <a:rPr lang="fr-FR" sz="600">
                          <a:effectLst/>
                        </a:rPr>
                        <a:t>KHEME MOLT 400QI</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 </a:t>
                      </a:r>
                      <a:endParaRPr lang="fr-FR" sz="600">
                        <a:effectLst/>
                        <a:latin typeface="Calibri"/>
                        <a:ea typeface="Calibri"/>
                        <a:cs typeface="Times New Roman"/>
                      </a:endParaRPr>
                    </a:p>
                  </a:txBody>
                  <a:tcPr marL="36882" marR="36882" marT="0" marB="0"/>
                </a:tc>
              </a:tr>
              <a:tr h="124165">
                <a:tc>
                  <a:txBody>
                    <a:bodyPr/>
                    <a:lstStyle/>
                    <a:p>
                      <a:pPr>
                        <a:lnSpc>
                          <a:spcPct val="115000"/>
                        </a:lnSpc>
                        <a:spcAft>
                          <a:spcPts val="0"/>
                        </a:spcAft>
                      </a:pPr>
                      <a:r>
                        <a:rPr lang="fr-FR" sz="600">
                          <a:effectLst/>
                        </a:rPr>
                        <a:t>KHEME MOLT 600QI</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a:effectLst/>
                        </a:rPr>
                        <a:t> </a:t>
                      </a:r>
                      <a:endParaRPr lang="fr-FR" sz="600">
                        <a:effectLst/>
                        <a:latin typeface="Calibri"/>
                        <a:ea typeface="Calibri"/>
                        <a:cs typeface="Times New Roman"/>
                      </a:endParaRPr>
                    </a:p>
                  </a:txBody>
                  <a:tcPr marL="36882" marR="36882" marT="0" marB="0"/>
                </a:tc>
                <a:tc>
                  <a:txBody>
                    <a:bodyPr/>
                    <a:lstStyle/>
                    <a:p>
                      <a:pPr algn="ctr">
                        <a:lnSpc>
                          <a:spcPct val="115000"/>
                        </a:lnSpc>
                        <a:spcAft>
                          <a:spcPts val="0"/>
                        </a:spcAft>
                      </a:pPr>
                      <a:r>
                        <a:rPr lang="fr-FR" sz="600" dirty="0">
                          <a:effectLst/>
                        </a:rPr>
                        <a:t>●</a:t>
                      </a:r>
                      <a:endParaRPr lang="fr-FR" sz="600" dirty="0">
                        <a:effectLst/>
                        <a:latin typeface="Calibri"/>
                        <a:ea typeface="Calibri"/>
                        <a:cs typeface="Times New Roman"/>
                      </a:endParaRPr>
                    </a:p>
                  </a:txBody>
                  <a:tcPr marL="36882" marR="36882" marT="0" marB="0"/>
                </a:tc>
              </a:tr>
            </a:tbl>
          </a:graphicData>
        </a:graphic>
      </p:graphicFrame>
      <p:pic>
        <p:nvPicPr>
          <p:cNvPr id="3073" name="Imagen 1" descr="DSCN0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32766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59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SERVICE CLIENTÈLE </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pic>
        <p:nvPicPr>
          <p:cNvPr id="17410" name="Picture 2" descr="http://www.isbo.es/images/contact/business.jpg"/>
          <p:cNvPicPr>
            <a:picLocks noChangeAspect="1" noChangeArrowheads="1"/>
          </p:cNvPicPr>
          <p:nvPr/>
        </p:nvPicPr>
        <p:blipFill>
          <a:blip r:embed="rId3" cstate="print"/>
          <a:srcRect/>
          <a:stretch>
            <a:fillRect/>
          </a:stretch>
        </p:blipFill>
        <p:spPr bwMode="auto">
          <a:xfrm>
            <a:off x="6306923" y="1214422"/>
            <a:ext cx="2694233" cy="2357454"/>
          </a:xfrm>
          <a:prstGeom prst="rect">
            <a:avLst/>
          </a:prstGeom>
          <a:noFill/>
        </p:spPr>
      </p:pic>
      <p:pic>
        <p:nvPicPr>
          <p:cNvPr id="17412" name="Picture 4" descr="http://blogs.msdn.com/blogfiles/willy-peter_schaub/WindowsLiveWriter/IsVisualStudio2010reallyasevolutionaryas_12B6C/CLIPART_OF_32162_SMJPG_2.jpg"/>
          <p:cNvPicPr>
            <a:picLocks noChangeAspect="1" noChangeArrowheads="1"/>
          </p:cNvPicPr>
          <p:nvPr/>
        </p:nvPicPr>
        <p:blipFill>
          <a:blip r:embed="rId4" cstate="print"/>
          <a:srcRect/>
          <a:stretch>
            <a:fillRect/>
          </a:stretch>
        </p:blipFill>
        <p:spPr bwMode="auto">
          <a:xfrm>
            <a:off x="6885708" y="3786190"/>
            <a:ext cx="1536662" cy="2500330"/>
          </a:xfrm>
          <a:prstGeom prst="rect">
            <a:avLst/>
          </a:prstGeom>
          <a:noFill/>
        </p:spPr>
      </p:pic>
      <p:sp>
        <p:nvSpPr>
          <p:cNvPr id="8" name="7 Rectángulo"/>
          <p:cNvSpPr/>
          <p:nvPr/>
        </p:nvSpPr>
        <p:spPr>
          <a:xfrm>
            <a:off x="285720" y="1071546"/>
            <a:ext cx="6143668" cy="5262979"/>
          </a:xfrm>
          <a:prstGeom prst="rect">
            <a:avLst/>
          </a:prstGeom>
        </p:spPr>
        <p:txBody>
          <a:bodyPr wrap="square">
            <a:spAutoFit/>
          </a:bodyPr>
          <a:lstStyle/>
          <a:p>
            <a:pPr algn="just">
              <a:buFont typeface="Wingdings" pitchFamily="2" charset="2"/>
              <a:buChar char="q"/>
            </a:pPr>
            <a:r>
              <a:rPr lang="fr-FR" sz="2400" dirty="0" smtClean="0"/>
              <a:t> Assistance technique dans l'optimisation du processus de broyage du ciment.</a:t>
            </a:r>
          </a:p>
          <a:p>
            <a:pPr algn="just"/>
            <a:endParaRPr lang="es-ES" sz="2400" dirty="0" smtClean="0"/>
          </a:p>
          <a:p>
            <a:pPr algn="just"/>
            <a:endParaRPr lang="es-ES" sz="2400" dirty="0" smtClean="0"/>
          </a:p>
          <a:p>
            <a:pPr algn="just">
              <a:buFont typeface="Wingdings" pitchFamily="2" charset="2"/>
              <a:buChar char="q"/>
            </a:pPr>
            <a:r>
              <a:rPr lang="fr-FR" sz="2400" dirty="0" smtClean="0"/>
              <a:t> Étude des matières premières pour le dessin d'agents de mouture  spécifiques.</a:t>
            </a:r>
          </a:p>
          <a:p>
            <a:pPr algn="just"/>
            <a:endParaRPr lang="es-ES" sz="2400" dirty="0" smtClean="0"/>
          </a:p>
          <a:p>
            <a:pPr algn="just"/>
            <a:endParaRPr lang="es-ES" sz="2400" dirty="0" smtClean="0"/>
          </a:p>
          <a:p>
            <a:pPr algn="just">
              <a:buFont typeface="Wingdings" pitchFamily="2" charset="2"/>
              <a:buChar char="q"/>
            </a:pPr>
            <a:r>
              <a:rPr lang="fr-FR" sz="2400" dirty="0" smtClean="0"/>
              <a:t> Réalisation d'audits périodiques du broyer, en révisant le fonctionnement du séparateur, la charge de boules, d'aération, de recirculation, le temps de rétention, des mesures d'améliorations de la température de sortie du ciment,....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SERVICE CLIENTÈLE </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pic>
        <p:nvPicPr>
          <p:cNvPr id="17410" name="Picture 2" descr="http://www.isbo.es/images/contact/business.jpg"/>
          <p:cNvPicPr>
            <a:picLocks noChangeAspect="1" noChangeArrowheads="1"/>
          </p:cNvPicPr>
          <p:nvPr/>
        </p:nvPicPr>
        <p:blipFill>
          <a:blip r:embed="rId3" cstate="print"/>
          <a:srcRect/>
          <a:stretch>
            <a:fillRect/>
          </a:stretch>
        </p:blipFill>
        <p:spPr bwMode="auto">
          <a:xfrm>
            <a:off x="6306923" y="1214422"/>
            <a:ext cx="2694233" cy="2357454"/>
          </a:xfrm>
          <a:prstGeom prst="rect">
            <a:avLst/>
          </a:prstGeom>
          <a:noFill/>
        </p:spPr>
      </p:pic>
      <p:pic>
        <p:nvPicPr>
          <p:cNvPr id="17412" name="Picture 4" descr="http://blogs.msdn.com/blogfiles/willy-peter_schaub/WindowsLiveWriter/IsVisualStudio2010reallyasevolutionaryas_12B6C/CLIPART_OF_32162_SMJPG_2.jpg"/>
          <p:cNvPicPr>
            <a:picLocks noChangeAspect="1" noChangeArrowheads="1"/>
          </p:cNvPicPr>
          <p:nvPr/>
        </p:nvPicPr>
        <p:blipFill>
          <a:blip r:embed="rId4" cstate="print"/>
          <a:srcRect/>
          <a:stretch>
            <a:fillRect/>
          </a:stretch>
        </p:blipFill>
        <p:spPr bwMode="auto">
          <a:xfrm>
            <a:off x="6885708" y="3786190"/>
            <a:ext cx="1536662" cy="2500330"/>
          </a:xfrm>
          <a:prstGeom prst="rect">
            <a:avLst/>
          </a:prstGeom>
          <a:noFill/>
        </p:spPr>
      </p:pic>
      <p:sp>
        <p:nvSpPr>
          <p:cNvPr id="8" name="7 Rectángulo"/>
          <p:cNvSpPr/>
          <p:nvPr/>
        </p:nvSpPr>
        <p:spPr>
          <a:xfrm>
            <a:off x="285720" y="1405015"/>
            <a:ext cx="6143668" cy="4524315"/>
          </a:xfrm>
          <a:prstGeom prst="rect">
            <a:avLst/>
          </a:prstGeom>
        </p:spPr>
        <p:txBody>
          <a:bodyPr wrap="square">
            <a:spAutoFit/>
          </a:bodyPr>
          <a:lstStyle/>
          <a:p>
            <a:pPr algn="just">
              <a:buFont typeface="Wingdings" pitchFamily="2" charset="2"/>
              <a:buChar char="q"/>
            </a:pPr>
            <a:r>
              <a:rPr lang="fr-FR" sz="2400" dirty="0" smtClean="0"/>
              <a:t> Estimation comparatif des prix, par l'usage de différents agents de mouture, en tenant en compte du prix des matières premières, de production, de résistances  mécaniques, de finesse, de maintien, d'énergie électrique.....</a:t>
            </a:r>
          </a:p>
          <a:p>
            <a:pPr algn="just"/>
            <a:endParaRPr lang="es-ES" sz="2400" dirty="0" smtClean="0"/>
          </a:p>
          <a:p>
            <a:pPr algn="just"/>
            <a:endParaRPr lang="es-ES" sz="2400" dirty="0" smtClean="0"/>
          </a:p>
          <a:p>
            <a:pPr algn="just">
              <a:buFont typeface="Wingdings" pitchFamily="2" charset="2"/>
              <a:buChar char="q"/>
            </a:pPr>
            <a:r>
              <a:rPr lang="fr-FR" sz="2400" dirty="0" smtClean="0"/>
              <a:t> Réalisation périodique d'essais de contrastes sur différents  ciment s et matières premières.</a:t>
            </a:r>
          </a:p>
          <a:p>
            <a:pPr algn="just"/>
            <a:endParaRPr lang="es-ES" sz="2400" dirty="0" smtClean="0"/>
          </a:p>
          <a:p>
            <a:pPr algn="just"/>
            <a:endParaRPr lang="es-ES" sz="2400" dirty="0" smtClean="0"/>
          </a:p>
          <a:p>
            <a:pPr algn="just">
              <a:buFont typeface="Wingdings" pitchFamily="2" charset="2"/>
              <a:buChar char="q"/>
            </a:pPr>
            <a:r>
              <a:rPr lang="fr-FR" sz="2400" dirty="0" smtClean="0"/>
              <a:t> Partager des expériences dans la fabrication</a:t>
            </a:r>
            <a:endParaRPr lang="es-E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428860" y="105316"/>
            <a:ext cx="6643734"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DATOS DE CONTACTO</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3" name="Rectangle 1"/>
          <p:cNvSpPr>
            <a:spLocks noChangeArrowheads="1"/>
          </p:cNvSpPr>
          <p:nvPr/>
        </p:nvSpPr>
        <p:spPr bwMode="auto">
          <a:xfrm>
            <a:off x="1000100" y="2643182"/>
            <a:ext cx="4000528"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3200" dirty="0" smtClean="0">
                <a:solidFill>
                  <a:schemeClr val="accent1">
                    <a:lumMod val="75000"/>
                  </a:schemeClr>
                </a:solidFill>
                <a:latin typeface="Calibri" pitchFamily="34" charset="0"/>
                <a:ea typeface="Times New Roman" pitchFamily="18" charset="0"/>
                <a:cs typeface="Times New Roman" pitchFamily="18" charset="0"/>
              </a:rPr>
              <a:t>KHEME CHEMICAL SL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Políg. </a:t>
            </a:r>
            <a:r>
              <a:rPr lang="es-ES" dirty="0" smtClean="0">
                <a:solidFill>
                  <a:schemeClr val="accent1">
                    <a:lumMod val="75000"/>
                  </a:schemeClr>
                </a:solidFill>
                <a:latin typeface="Calibri" pitchFamily="34" charset="0"/>
                <a:ea typeface="Times New Roman" pitchFamily="18" charset="0"/>
                <a:cs typeface="Times New Roman" pitchFamily="18" charset="0"/>
              </a:rPr>
              <a:t>El Puig</a:t>
            </a: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C/</a:t>
            </a:r>
            <a:r>
              <a:rPr kumimoji="0" lang="es-ES" b="0" i="0" u="none" strike="noStrike" cap="none" normalizeH="0" baseline="0" dirty="0" err="1" smtClean="0">
                <a:ln>
                  <a:noFill/>
                </a:ln>
                <a:solidFill>
                  <a:schemeClr val="accent1">
                    <a:lumMod val="75000"/>
                  </a:schemeClr>
                </a:solidFill>
                <a:effectLst/>
                <a:latin typeface="Calibri" pitchFamily="34" charset="0"/>
                <a:ea typeface="Times New Roman" pitchFamily="18" charset="0"/>
                <a:cs typeface="Times New Roman" pitchFamily="18" charset="0"/>
              </a:rPr>
              <a:t>Broquills</a:t>
            </a:r>
            <a:r>
              <a:rPr kumimoji="0" lang="es-ES" b="0" i="0" u="none" strike="noStrike" cap="none" normalizeH="0" dirty="0" smtClean="0">
                <a:ln>
                  <a:noFill/>
                </a:ln>
                <a:solidFill>
                  <a:schemeClr val="accent1">
                    <a:lumMod val="75000"/>
                  </a:schemeClr>
                </a:solidFill>
                <a:effectLst/>
                <a:latin typeface="Calibri" pitchFamily="34" charset="0"/>
                <a:ea typeface="Times New Roman" pitchFamily="18" charset="0"/>
                <a:cs typeface="Times New Roman" pitchFamily="18" charset="0"/>
              </a:rPr>
              <a:t> 14 Nave A</a:t>
            </a:r>
            <a:endParaRPr kumimoji="0" lang="es-ES"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46540 El Puig (Valencia)</a:t>
            </a:r>
            <a:endParaRPr kumimoji="0" lang="es-ES"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lvl="0" eaLnBrk="0" fontAlgn="base" hangingPunct="0">
              <a:spcBef>
                <a:spcPct val="0"/>
              </a:spcBef>
              <a:spcAft>
                <a:spcPct val="0"/>
              </a:spcAft>
            </a:pPr>
            <a:endPar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r>
              <a:rPr lang="es-ES" dirty="0" smtClean="0">
                <a:solidFill>
                  <a:schemeClr val="accent1">
                    <a:lumMod val="75000"/>
                  </a:schemeClr>
                </a:solidFill>
                <a:latin typeface="Calibri" pitchFamily="34" charset="0"/>
                <a:ea typeface="Times New Roman" pitchFamily="18" charset="0"/>
                <a:cs typeface="Times New Roman" pitchFamily="18" charset="0"/>
              </a:rPr>
              <a:t>Móvil</a:t>
            </a: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+34 </a:t>
            </a:r>
            <a:r>
              <a:rPr lang="es-ES" dirty="0" smtClean="0">
                <a:solidFill>
                  <a:schemeClr val="accent1">
                    <a:lumMod val="75000"/>
                  </a:schemeClr>
                </a:solidFill>
                <a:latin typeface="Calibri" pitchFamily="34" charset="0"/>
                <a:ea typeface="Times New Roman" pitchFamily="18" charset="0"/>
                <a:cs typeface="Times New Roman" pitchFamily="18" charset="0"/>
              </a:rPr>
              <a:t>670 594 421</a:t>
            </a:r>
          </a:p>
          <a:p>
            <a:pPr marL="0" marR="0" lvl="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accent1">
                    <a:lumMod val="75000"/>
                  </a:schemeClr>
                </a:solidFill>
                <a:latin typeface="Calibri" pitchFamily="34" charset="0"/>
                <a:ea typeface="Times New Roman" pitchFamily="18" charset="0"/>
                <a:cs typeface="Times New Roman" pitchFamily="18" charset="0"/>
              </a:rPr>
              <a:t>Teléfono Fijo</a:t>
            </a:r>
            <a:r>
              <a:rPr kumimoji="0" lang="es-ES" b="0" i="0" u="none" strike="noStrike" cap="none" normalizeH="0" dirty="0" smtClean="0">
                <a:ln>
                  <a:noFill/>
                </a:ln>
                <a:solidFill>
                  <a:schemeClr val="accent1">
                    <a:lumMod val="75000"/>
                  </a:schemeClr>
                </a:solidFill>
                <a:effectLst/>
                <a:latin typeface="Calibri" pitchFamily="34" charset="0"/>
                <a:ea typeface="Times New Roman" pitchFamily="18" charset="0"/>
                <a:cs typeface="Times New Roman" pitchFamily="18" charset="0"/>
              </a:rPr>
              <a:t>: +34 </a:t>
            </a: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96 252 43 39</a:t>
            </a:r>
            <a:endParaRPr lang="es-ES" dirty="0">
              <a:solidFill>
                <a:schemeClr val="accent1">
                  <a:lumMod val="75000"/>
                </a:schemeClr>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accent1">
                    <a:lumMod val="75000"/>
                  </a:schemeClr>
                </a:solidFill>
                <a:latin typeface="Calibri" pitchFamily="34" charset="0"/>
                <a:ea typeface="Times New Roman" pitchFamily="18" charset="0"/>
                <a:cs typeface="Times New Roman" pitchFamily="18" charset="0"/>
              </a:rPr>
              <a:t>Fax</a:t>
            </a:r>
            <a:r>
              <a:rPr lang="es-ES" dirty="0">
                <a:solidFill>
                  <a:schemeClr val="accent1">
                    <a:lumMod val="75000"/>
                  </a:schemeClr>
                </a:solidFill>
                <a:latin typeface="Calibri" pitchFamily="34" charset="0"/>
                <a:ea typeface="Times New Roman" pitchFamily="18" charset="0"/>
                <a:cs typeface="Times New Roman" pitchFamily="18" charset="0"/>
              </a:rPr>
              <a:t>: </a:t>
            </a:r>
            <a:r>
              <a:rPr lang="es-ES" dirty="0" smtClean="0">
                <a:solidFill>
                  <a:schemeClr val="accent1">
                    <a:lumMod val="75000"/>
                  </a:schemeClr>
                </a:solidFill>
                <a:latin typeface="Calibri" pitchFamily="34" charset="0"/>
                <a:ea typeface="Times New Roman" pitchFamily="18" charset="0"/>
                <a:cs typeface="Times New Roman" pitchFamily="18" charset="0"/>
              </a:rPr>
              <a:t>+34 96 351 </a:t>
            </a:r>
            <a:r>
              <a:rPr kumimoji="0" lang="es-ES"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05 29</a:t>
            </a:r>
          </a:p>
          <a:p>
            <a:pPr marL="0" marR="0" lvl="0" indent="0" algn="l" defTabSz="914400" rtl="0" eaLnBrk="0" fontAlgn="base" latinLnBrk="0" hangingPunct="0">
              <a:lnSpc>
                <a:spcPct val="100000"/>
              </a:lnSpc>
              <a:spcBef>
                <a:spcPct val="0"/>
              </a:spcBef>
              <a:spcAft>
                <a:spcPct val="0"/>
              </a:spcAft>
              <a:buClrTx/>
              <a:buSzTx/>
              <a:buFontTx/>
              <a:buNone/>
              <a:tabLst/>
            </a:pPr>
            <a:endParaRPr lang="es-ES" dirty="0" smtClean="0">
              <a:solidFill>
                <a:schemeClr val="accent1">
                  <a:lumMod val="75000"/>
                </a:schemeClr>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accent1">
                    <a:lumMod val="75000"/>
                  </a:schemeClr>
                </a:solidFill>
                <a:latin typeface="Calibri" pitchFamily="34" charset="0"/>
                <a:cs typeface="Times New Roman" pitchFamily="18" charset="0"/>
              </a:rPr>
              <a:t>e-mail: info@kheme.net</a:t>
            </a:r>
            <a:endParaRPr kumimoji="0" lang="es-ES"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11" name="10 Imagen" descr="2ª cámara_2.JPG"/>
          <p:cNvPicPr>
            <a:picLocks noChangeAspect="1"/>
          </p:cNvPicPr>
          <p:nvPr/>
        </p:nvPicPr>
        <p:blipFill>
          <a:blip r:embed="rId3" cstate="print"/>
          <a:stretch>
            <a:fillRect/>
          </a:stretch>
        </p:blipFill>
        <p:spPr>
          <a:xfrm>
            <a:off x="5357818" y="2143116"/>
            <a:ext cx="3268289" cy="4357718"/>
          </a:xfrm>
          <a:prstGeom prst="rect">
            <a:avLst/>
          </a:prstGeom>
        </p:spPr>
      </p:pic>
      <p:sp>
        <p:nvSpPr>
          <p:cNvPr id="7" name="6 Rectángulo"/>
          <p:cNvSpPr/>
          <p:nvPr/>
        </p:nvSpPr>
        <p:spPr>
          <a:xfrm>
            <a:off x="1785918" y="857232"/>
            <a:ext cx="557216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solidFill>
                  <a:srgbClr val="008E40"/>
                </a:solidFill>
                <a:effectLst>
                  <a:outerShdw blurRad="38100" dist="38100" dir="2700000" algn="tl">
                    <a:srgbClr val="000000">
                      <a:alpha val="43137"/>
                    </a:srgbClr>
                  </a:outerShdw>
                </a:effectLst>
              </a:rPr>
              <a:t>KHEME MOLT</a:t>
            </a:r>
            <a:r>
              <a:rPr lang="es-ES" sz="4000" b="1" baseline="30000" dirty="0" smtClean="0">
                <a:solidFill>
                  <a:srgbClr val="008E40"/>
                </a:solidFill>
                <a:effectLst>
                  <a:outerShdw blurRad="38100" dist="38100" dir="2700000" algn="tl">
                    <a:srgbClr val="000000">
                      <a:alpha val="43137"/>
                    </a:srgbClr>
                  </a:outerShdw>
                </a:effectLst>
              </a:rPr>
              <a:t>©</a:t>
            </a:r>
          </a:p>
          <a:p>
            <a:pPr algn="ctr"/>
            <a:r>
              <a:rPr lang="es-ES" sz="4000" b="1" dirty="0" smtClean="0">
                <a:solidFill>
                  <a:srgbClr val="008E40"/>
                </a:solidFill>
                <a:effectLst>
                  <a:outerShdw blurRad="38100" dist="38100" dir="2700000" algn="tl">
                    <a:srgbClr val="000000">
                      <a:alpha val="43137"/>
                    </a:srgbClr>
                  </a:outerShdw>
                </a:effectLst>
              </a:rPr>
              <a:t>AGENTS DE MOUTURE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INDEX</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049" name="Rectangle 1"/>
          <p:cNvSpPr>
            <a:spLocks noChangeArrowheads="1"/>
          </p:cNvSpPr>
          <p:nvPr/>
        </p:nvSpPr>
        <p:spPr bwMode="auto">
          <a:xfrm>
            <a:off x="500034" y="792709"/>
            <a:ext cx="664373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kumimoji="0" lang="es-ES"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sym typeface="Wingdings"/>
              </a:rPr>
              <a:t> </a:t>
            </a:r>
            <a:r>
              <a:rPr kumimoji="0" lang="es-ES" sz="24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rPr>
              <a:t>ACTIVITÉ</a:t>
            </a:r>
          </a:p>
          <a:p>
            <a:pPr algn="just" fontAlgn="base">
              <a:lnSpc>
                <a:spcPct val="150000"/>
              </a:lnSpc>
              <a:spcBef>
                <a:spcPct val="0"/>
              </a:spcBef>
              <a:spcAft>
                <a:spcPct val="0"/>
              </a:spcAft>
            </a:pPr>
            <a:r>
              <a:rPr lang="es-ES" sz="3600" smtClean="0">
                <a:solidFill>
                  <a:schemeClr val="accent1">
                    <a:lumMod val="75000"/>
                  </a:schemeClr>
                </a:solidFill>
                <a:latin typeface="Arial" pitchFamily="34" charset="0"/>
                <a:ea typeface="Calibri" pitchFamily="34" charset="0"/>
                <a:cs typeface="Times New Roman" pitchFamily="18" charset="0"/>
                <a:sym typeface="Wingdings"/>
              </a:rPr>
              <a:t> </a:t>
            </a:r>
            <a:r>
              <a:rPr lang="es-ES" sz="2400" smtClean="0">
                <a:solidFill>
                  <a:schemeClr val="accent1">
                    <a:lumMod val="75000"/>
                  </a:schemeClr>
                </a:solidFill>
                <a:latin typeface="Arial" pitchFamily="34" charset="0"/>
                <a:ea typeface="Calibri" pitchFamily="34" charset="0"/>
                <a:cs typeface="Times New Roman" pitchFamily="18" charset="0"/>
              </a:rPr>
              <a:t>LOCALISATION</a:t>
            </a:r>
          </a:p>
          <a:p>
            <a:pPr algn="just" fontAlgn="base">
              <a:lnSpc>
                <a:spcPct val="150000"/>
              </a:lnSpc>
              <a:spcBef>
                <a:spcPct val="0"/>
              </a:spcBef>
              <a:spcAft>
                <a:spcPct val="0"/>
              </a:spcAft>
            </a:pPr>
            <a:r>
              <a:rPr lang="es-ES" sz="3600" smtClean="0">
                <a:solidFill>
                  <a:schemeClr val="accent1">
                    <a:lumMod val="75000"/>
                  </a:schemeClr>
                </a:solidFill>
                <a:latin typeface="Arial" pitchFamily="34" charset="0"/>
                <a:ea typeface="Calibri" pitchFamily="34" charset="0"/>
                <a:cs typeface="Times New Roman" pitchFamily="18" charset="0"/>
                <a:sym typeface="Wingdings"/>
              </a:rPr>
              <a:t> </a:t>
            </a:r>
            <a:r>
              <a:rPr lang="es-ES" sz="2400" dirty="0" smtClean="0">
                <a:solidFill>
                  <a:schemeClr val="accent1">
                    <a:lumMod val="75000"/>
                  </a:schemeClr>
                </a:solidFill>
                <a:latin typeface="Arial" pitchFamily="34" charset="0"/>
                <a:ea typeface="Calibri" pitchFamily="34" charset="0"/>
                <a:cs typeface="Times New Roman" pitchFamily="18" charset="0"/>
              </a:rPr>
              <a:t>INFRASTRUCTURES</a:t>
            </a:r>
            <a:endParaRPr kumimoji="0" lang="es-ES" sz="24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endParaRPr>
          </a:p>
          <a:p>
            <a:pPr lvl="0" algn="just" fontAlgn="base">
              <a:lnSpc>
                <a:spcPct val="150000"/>
              </a:lnSpc>
              <a:spcBef>
                <a:spcPct val="0"/>
              </a:spcBef>
              <a:spcAft>
                <a:spcPct val="0"/>
              </a:spcAft>
            </a:pPr>
            <a:r>
              <a:rPr lang="es-ES" sz="3600" dirty="0" smtClean="0">
                <a:solidFill>
                  <a:schemeClr val="accent1">
                    <a:lumMod val="75000"/>
                  </a:schemeClr>
                </a:solidFill>
                <a:latin typeface="Arial" pitchFamily="34" charset="0"/>
                <a:ea typeface="Calibri" pitchFamily="34" charset="0"/>
                <a:cs typeface="Times New Roman" pitchFamily="18" charset="0"/>
                <a:sym typeface="Wingdings"/>
              </a:rPr>
              <a:t> </a:t>
            </a:r>
            <a:r>
              <a:rPr lang="es-ES" sz="2400" dirty="0" smtClean="0">
                <a:solidFill>
                  <a:schemeClr val="accent1">
                    <a:lumMod val="75000"/>
                  </a:schemeClr>
                </a:solidFill>
                <a:latin typeface="Arial" pitchFamily="34" charset="0"/>
                <a:ea typeface="Calibri" pitchFamily="34" charset="0"/>
                <a:cs typeface="Times New Roman" pitchFamily="18" charset="0"/>
              </a:rPr>
              <a:t>TECHNOLOGIE KHEME MOLT</a:t>
            </a:r>
            <a:r>
              <a:rPr lang="es-ES" sz="2400" baseline="30000" dirty="0" smtClean="0">
                <a:solidFill>
                  <a:schemeClr val="accent1">
                    <a:lumMod val="75000"/>
                  </a:schemeClr>
                </a:solidFill>
                <a:latin typeface="Arial" pitchFamily="34" charset="0"/>
                <a:ea typeface="Calibri" pitchFamily="34" charset="0"/>
                <a:cs typeface="Times New Roman" pitchFamily="18" charset="0"/>
              </a:rPr>
              <a:t>©</a:t>
            </a:r>
            <a:r>
              <a:rPr lang="es-ES" sz="2400" dirty="0" smtClean="0"/>
              <a:t> </a:t>
            </a:r>
            <a:endParaRPr kumimoji="0" lang="es-ES" sz="2400" b="0" i="0" u="none" strike="noStrike" cap="none" normalizeH="0" baseline="30000" dirty="0" smtClean="0">
              <a:ln>
                <a:noFill/>
              </a:ln>
              <a:solidFill>
                <a:schemeClr val="accent1">
                  <a:lumMod val="75000"/>
                </a:schemeClr>
              </a:solidFill>
              <a:effectLst/>
              <a:latin typeface="Arial" pitchFamily="34" charset="0"/>
              <a:ea typeface="Calibri" pitchFamily="34" charset="0"/>
              <a:cs typeface="Times New Roman" pitchFamily="18" charset="0"/>
            </a:endParaRPr>
          </a:p>
          <a:p>
            <a:pPr lvl="0" algn="just" fontAlgn="base">
              <a:lnSpc>
                <a:spcPct val="150000"/>
              </a:lnSpc>
              <a:spcBef>
                <a:spcPct val="0"/>
              </a:spcBef>
              <a:spcAft>
                <a:spcPct val="0"/>
              </a:spcAft>
            </a:pPr>
            <a:r>
              <a:rPr lang="es-ES" sz="3600" dirty="0" smtClean="0">
                <a:solidFill>
                  <a:schemeClr val="accent1">
                    <a:lumMod val="75000"/>
                  </a:schemeClr>
                </a:solidFill>
                <a:latin typeface="Arial" pitchFamily="34" charset="0"/>
                <a:ea typeface="Calibri" pitchFamily="34" charset="0"/>
                <a:cs typeface="Times New Roman" pitchFamily="18" charset="0"/>
                <a:sym typeface="Wingdings"/>
              </a:rPr>
              <a:t></a:t>
            </a:r>
            <a:r>
              <a:rPr lang="es-ES" sz="2400" dirty="0" smtClean="0">
                <a:solidFill>
                  <a:schemeClr val="accent1">
                    <a:lumMod val="75000"/>
                  </a:schemeClr>
                </a:solidFill>
                <a:latin typeface="Arial" pitchFamily="34" charset="0"/>
                <a:ea typeface="Calibri" pitchFamily="34" charset="0"/>
                <a:cs typeface="Times New Roman" pitchFamily="18" charset="0"/>
                <a:sym typeface="Wingdings"/>
              </a:rPr>
              <a:t> GAMME DE PRODUITS</a:t>
            </a:r>
            <a:endParaRPr lang="es-ES" sz="2400" dirty="0" smtClean="0">
              <a:solidFill>
                <a:schemeClr val="accent1">
                  <a:lumMod val="75000"/>
                </a:schemeClr>
              </a:solidFill>
              <a:latin typeface="Arial" pitchFamily="34" charset="0"/>
              <a:ea typeface="Calibri" pitchFamily="34" charset="0"/>
              <a:cs typeface="Times New Roman" pitchFamily="18" charset="0"/>
            </a:endParaRPr>
          </a:p>
          <a:p>
            <a:pPr algn="just" eaLnBrk="0" fontAlgn="base" hangingPunct="0">
              <a:lnSpc>
                <a:spcPct val="150000"/>
              </a:lnSpc>
              <a:spcBef>
                <a:spcPct val="0"/>
              </a:spcBef>
              <a:spcAft>
                <a:spcPct val="0"/>
              </a:spcAft>
            </a:pPr>
            <a:r>
              <a:rPr lang="es-ES" sz="3600" dirty="0" smtClean="0">
                <a:solidFill>
                  <a:schemeClr val="accent1">
                    <a:lumMod val="75000"/>
                  </a:schemeClr>
                </a:solidFill>
                <a:latin typeface="Arial" pitchFamily="34" charset="0"/>
                <a:ea typeface="Calibri" pitchFamily="34" charset="0"/>
                <a:cs typeface="Times New Roman" pitchFamily="18" charset="0"/>
                <a:sym typeface="Wingdings"/>
              </a:rPr>
              <a:t> </a:t>
            </a:r>
            <a:r>
              <a:rPr lang="es-ES" sz="2400" dirty="0" smtClean="0">
                <a:solidFill>
                  <a:schemeClr val="accent1">
                    <a:lumMod val="75000"/>
                  </a:schemeClr>
                </a:solidFill>
                <a:latin typeface="Arial" pitchFamily="34" charset="0"/>
                <a:ea typeface="Calibri" pitchFamily="34" charset="0"/>
                <a:cs typeface="Times New Roman" pitchFamily="18" charset="0"/>
              </a:rPr>
              <a:t>SERVICE CLIENTÈLE</a:t>
            </a:r>
            <a:r>
              <a:rPr lang="es-ES" sz="2400" dirty="0" smtClean="0"/>
              <a:t> </a:t>
            </a:r>
            <a:endParaRPr lang="es-ES" sz="2400" dirty="0" smtClean="0">
              <a:solidFill>
                <a:schemeClr val="accent1">
                  <a:lumMod val="75000"/>
                </a:schemeClr>
              </a:solidFill>
              <a:latin typeface="Arial" pitchFamily="34" charset="0"/>
              <a:ea typeface="Calibri" pitchFamily="34" charset="0"/>
              <a:cs typeface="Times New Roman" pitchFamily="18" charset="0"/>
            </a:endParaRPr>
          </a:p>
          <a:p>
            <a:pPr lvl="0" algn="just" eaLnBrk="0" fontAlgn="base" hangingPunct="0">
              <a:lnSpc>
                <a:spcPct val="150000"/>
              </a:lnSpc>
              <a:spcBef>
                <a:spcPct val="0"/>
              </a:spcBef>
              <a:spcAft>
                <a:spcPct val="0"/>
              </a:spcAft>
            </a:pPr>
            <a:r>
              <a:rPr lang="es-ES" sz="3600" dirty="0" smtClean="0">
                <a:solidFill>
                  <a:schemeClr val="accent1">
                    <a:lumMod val="75000"/>
                  </a:schemeClr>
                </a:solidFill>
                <a:latin typeface="Arial" pitchFamily="34" charset="0"/>
                <a:ea typeface="Calibri" pitchFamily="34" charset="0"/>
                <a:cs typeface="Times New Roman" pitchFamily="18" charset="0"/>
                <a:sym typeface="Wingdings"/>
              </a:rPr>
              <a:t></a:t>
            </a:r>
            <a:r>
              <a:rPr lang="es-ES" sz="2400" dirty="0" smtClean="0">
                <a:solidFill>
                  <a:schemeClr val="accent1">
                    <a:lumMod val="75000"/>
                  </a:schemeClr>
                </a:solidFill>
                <a:latin typeface="Arial" pitchFamily="34" charset="0"/>
                <a:ea typeface="Calibri" pitchFamily="34" charset="0"/>
                <a:cs typeface="Times New Roman" pitchFamily="18" charset="0"/>
                <a:sym typeface="Wingdings"/>
              </a:rPr>
              <a:t> COORDONNÉES</a:t>
            </a:r>
            <a:endParaRPr kumimoji="0" lang="es-ES"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000628" y="105316"/>
            <a:ext cx="4071966" cy="523220"/>
          </a:xfrm>
          <a:prstGeom prst="rect">
            <a:avLst/>
          </a:prstGeom>
          <a:noFill/>
        </p:spPr>
        <p:txBody>
          <a:bodyPr wrap="square" rtlCol="0">
            <a:spAutoFit/>
          </a:bodyPr>
          <a:lstStyle/>
          <a:p>
            <a:pPr algn="r"/>
            <a:r>
              <a:rPr lang="es-ES" sz="2800" dirty="0" smtClean="0">
                <a:solidFill>
                  <a:schemeClr val="accent1">
                    <a:lumMod val="75000"/>
                  </a:schemeClr>
                </a:solidFill>
                <a:latin typeface="Arial" pitchFamily="34" charset="0"/>
                <a:ea typeface="Calibri" pitchFamily="34" charset="0"/>
                <a:cs typeface="Times New Roman" pitchFamily="18" charset="0"/>
              </a:rPr>
              <a:t>ACTIVITÉ</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049" name="Rectangle 1"/>
          <p:cNvSpPr>
            <a:spLocks noChangeArrowheads="1"/>
          </p:cNvSpPr>
          <p:nvPr/>
        </p:nvSpPr>
        <p:spPr bwMode="auto">
          <a:xfrm>
            <a:off x="500034" y="1000107"/>
            <a:ext cx="578647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Wingdings"/>
              <a:buChar char="r"/>
            </a:pPr>
            <a:r>
              <a:rPr kumimoji="0" lang="es-ES" sz="20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rPr>
              <a:t>KHEME CHEMICAL</a:t>
            </a:r>
            <a:r>
              <a:rPr kumimoji="0" lang="es-ES" sz="2000" b="0" i="0" u="none" strike="noStrike" cap="none" normalizeH="0" dirty="0" smtClean="0">
                <a:ln>
                  <a:noFill/>
                </a:ln>
                <a:solidFill>
                  <a:schemeClr val="accent1">
                    <a:lumMod val="75000"/>
                  </a:schemeClr>
                </a:solidFill>
                <a:effectLst/>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est</a:t>
            </a:r>
            <a:r>
              <a:rPr lang="es-ES" dirty="0" smtClean="0">
                <a:latin typeface="Arial" pitchFamily="34" charset="0"/>
                <a:ea typeface="Calibri" pitchFamily="34" charset="0"/>
                <a:cs typeface="Times New Roman" pitchFamily="18" charset="0"/>
              </a:rPr>
              <a:t> une </a:t>
            </a:r>
            <a:r>
              <a:rPr lang="es-ES" dirty="0" err="1" smtClean="0">
                <a:latin typeface="Arial" pitchFamily="34" charset="0"/>
                <a:ea typeface="Calibri" pitchFamily="34" charset="0"/>
                <a:cs typeface="Times New Roman" pitchFamily="18" charset="0"/>
              </a:rPr>
              <a:t>enterprise</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chimique</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au</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sein</a:t>
            </a:r>
            <a:r>
              <a:rPr lang="es-ES" dirty="0" smtClean="0">
                <a:latin typeface="Arial" pitchFamily="34" charset="0"/>
                <a:ea typeface="Calibri" pitchFamily="34" charset="0"/>
                <a:cs typeface="Times New Roman" pitchFamily="18" charset="0"/>
              </a:rPr>
              <a:t> du Société Turia (www.corpturia.com) </a:t>
            </a:r>
            <a:r>
              <a:rPr lang="es-ES" dirty="0" err="1" smtClean="0">
                <a:latin typeface="Arial" pitchFamily="34" charset="0"/>
                <a:ea typeface="Calibri" pitchFamily="34" charset="0"/>
                <a:cs typeface="Times New Roman" pitchFamily="18" charset="0"/>
              </a:rPr>
              <a:t>qui</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possède</a:t>
            </a:r>
            <a:r>
              <a:rPr lang="es-ES" dirty="0" smtClean="0">
                <a:latin typeface="Arial" pitchFamily="34" charset="0"/>
                <a:ea typeface="Calibri" pitchFamily="34" charset="0"/>
                <a:cs typeface="Times New Roman" pitchFamily="18" charset="0"/>
              </a:rPr>
              <a:t> une gran </a:t>
            </a:r>
            <a:r>
              <a:rPr lang="es-ES" dirty="0" err="1" smtClean="0">
                <a:latin typeface="Arial" pitchFamily="34" charset="0"/>
                <a:ea typeface="Calibri" pitchFamily="34" charset="0"/>
                <a:cs typeface="Times New Roman" pitchFamily="18" charset="0"/>
              </a:rPr>
              <a:t>experience</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dans</a:t>
            </a:r>
            <a:r>
              <a:rPr lang="es-ES" dirty="0" smtClean="0">
                <a:latin typeface="Arial" pitchFamily="34" charset="0"/>
                <a:ea typeface="Calibri" pitchFamily="34" charset="0"/>
                <a:cs typeface="Times New Roman" pitchFamily="18" charset="0"/>
              </a:rPr>
              <a:t> le </a:t>
            </a:r>
            <a:r>
              <a:rPr lang="es-ES" dirty="0" err="1" smtClean="0">
                <a:latin typeface="Arial" pitchFamily="34" charset="0"/>
                <a:ea typeface="Calibri" pitchFamily="34" charset="0"/>
                <a:cs typeface="Times New Roman" pitchFamily="18" charset="0"/>
              </a:rPr>
              <a:t>développement</a:t>
            </a:r>
            <a:r>
              <a:rPr lang="es-ES" dirty="0" smtClean="0">
                <a:latin typeface="Arial" pitchFamily="34" charset="0"/>
                <a:ea typeface="Calibri" pitchFamily="34" charset="0"/>
                <a:cs typeface="Times New Roman" pitchFamily="18" charset="0"/>
              </a:rPr>
              <a:t> de </a:t>
            </a:r>
            <a:r>
              <a:rPr lang="es-ES" dirty="0" err="1" smtClean="0">
                <a:latin typeface="Arial" pitchFamily="34" charset="0"/>
                <a:ea typeface="Calibri" pitchFamily="34" charset="0"/>
                <a:cs typeface="Times New Roman" pitchFamily="18" charset="0"/>
              </a:rPr>
              <a:t>produits</a:t>
            </a:r>
            <a:r>
              <a:rPr lang="es-ES" dirty="0" smtClean="0">
                <a:latin typeface="Arial" pitchFamily="34" charset="0"/>
                <a:ea typeface="Calibri" pitchFamily="34" charset="0"/>
                <a:cs typeface="Times New Roman" pitchFamily="18" charset="0"/>
              </a:rPr>
              <a:t> </a:t>
            </a:r>
            <a:r>
              <a:rPr lang="es-ES" dirty="0" err="1" smtClean="0">
                <a:latin typeface="Arial" pitchFamily="34" charset="0"/>
                <a:ea typeface="Calibri" pitchFamily="34" charset="0"/>
                <a:cs typeface="Times New Roman" pitchFamily="18" charset="0"/>
              </a:rPr>
              <a:t>pour</a:t>
            </a:r>
            <a:r>
              <a:rPr lang="es-ES" dirty="0" smtClean="0">
                <a:latin typeface="Arial" pitchFamily="34" charset="0"/>
                <a:ea typeface="Calibri" pitchFamily="34" charset="0"/>
                <a:cs typeface="Times New Roman" pitchFamily="18" charset="0"/>
              </a:rPr>
              <a:t> la </a:t>
            </a:r>
            <a:r>
              <a:rPr lang="es-ES" dirty="0" err="1" smtClean="0">
                <a:latin typeface="Arial" pitchFamily="34" charset="0"/>
                <a:ea typeface="Calibri" pitchFamily="34" charset="0"/>
                <a:cs typeface="Times New Roman" pitchFamily="18" charset="0"/>
              </a:rPr>
              <a:t>construction</a:t>
            </a:r>
            <a:r>
              <a:rPr lang="es-ES" dirty="0" smtClean="0">
                <a:latin typeface="Arial" pitchFamily="34" charset="0"/>
                <a:ea typeface="Calibri" pitchFamily="34" charset="0"/>
                <a:cs typeface="Times New Roman" pitchFamily="18" charset="0"/>
              </a:rPr>
              <a:t>: </a:t>
            </a:r>
            <a:r>
              <a:rPr lang="es-ES" b="1" dirty="0" smtClean="0">
                <a:latin typeface="Arial" pitchFamily="34" charset="0"/>
                <a:ea typeface="Calibri" pitchFamily="34" charset="0"/>
                <a:cs typeface="Times New Roman" pitchFamily="18" charset="0"/>
              </a:rPr>
              <a:t>AGENTS DE MOUTURE ET ADJUVANTS POUR MORTIER ET BETON</a:t>
            </a:r>
            <a:r>
              <a:rPr lang="es-ES" dirty="0" smtClean="0">
                <a:latin typeface="Arial" pitchFamily="34" charset="0"/>
                <a:ea typeface="Calibri" pitchFamily="34" charset="0"/>
                <a:cs typeface="Times New Roman" pitchFamily="18" charset="0"/>
              </a:rPr>
              <a:t>.</a:t>
            </a:r>
          </a:p>
          <a:p>
            <a:pPr lvl="0" algn="just" fontAlgn="base">
              <a:lnSpc>
                <a:spcPct val="150000"/>
              </a:lnSpc>
              <a:spcBef>
                <a:spcPct val="0"/>
              </a:spcBef>
              <a:spcAft>
                <a:spcPct val="0"/>
              </a:spcAft>
            </a:pPr>
            <a:endPar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just" fontAlgn="base">
              <a:lnSpc>
                <a:spcPct val="150000"/>
              </a:lnSpc>
              <a:spcBef>
                <a:spcPct val="0"/>
              </a:spcBef>
              <a:spcAft>
                <a:spcPct val="0"/>
              </a:spcAft>
            </a:pPr>
            <a:r>
              <a:rPr lang="es-ES" sz="2800" dirty="0" smtClean="0">
                <a:solidFill>
                  <a:schemeClr val="accent1">
                    <a:lumMod val="75000"/>
                  </a:schemeClr>
                </a:solidFill>
                <a:latin typeface="Arial" pitchFamily="34" charset="0"/>
                <a:ea typeface="Calibri" pitchFamily="34" charset="0"/>
                <a:cs typeface="Times New Roman" pitchFamily="18" charset="0"/>
                <a:sym typeface="Wingdings"/>
              </a:rPr>
              <a:t></a:t>
            </a:r>
            <a:r>
              <a:rPr lang="es-ES" dirty="0" smtClean="0">
                <a:solidFill>
                  <a:schemeClr val="accent1">
                    <a:lumMod val="75000"/>
                  </a:schemeClr>
                </a:solidFill>
                <a:latin typeface="Arial" pitchFamily="34" charset="0"/>
                <a:ea typeface="Calibri" pitchFamily="34" charset="0"/>
                <a:cs typeface="Times New Roman" pitchFamily="18" charset="0"/>
                <a:sym typeface="Wingdings"/>
              </a:rPr>
              <a:t> </a:t>
            </a:r>
            <a:r>
              <a:rPr kumimoji="0" lang="es-ES" sz="20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rPr>
              <a:t>KHEME CHEMICAL,</a:t>
            </a:r>
            <a:r>
              <a:rPr kumimoji="0" lang="es-ES" sz="2000" b="0" i="0" u="none" strike="noStrike" cap="none" normalizeH="0" dirty="0" smtClean="0">
                <a:ln>
                  <a:noFill/>
                </a:ln>
                <a:solidFill>
                  <a:schemeClr val="accent1">
                    <a:lumMod val="75000"/>
                  </a:schemeClr>
                </a:solidFill>
                <a:effectLst/>
                <a:latin typeface="Arial" pitchFamily="34" charset="0"/>
                <a:ea typeface="Calibri" pitchFamily="34" charset="0"/>
                <a:cs typeface="Times New Roman" pitchFamily="18" charset="0"/>
              </a:rPr>
              <a:t> </a:t>
            </a:r>
            <a:r>
              <a:rPr lang="fr-FR" dirty="0" smtClean="0">
                <a:latin typeface="Arial" pitchFamily="34" charset="0"/>
                <a:ea typeface="Calibri" pitchFamily="34" charset="0"/>
                <a:cs typeface="Times New Roman" pitchFamily="18" charset="0"/>
              </a:rPr>
              <a:t>a le soutien des sociétés du groupe </a:t>
            </a:r>
            <a:r>
              <a:rPr lang="fr-FR" dirty="0" err="1" smtClean="0">
                <a:latin typeface="Arial" pitchFamily="34" charset="0"/>
                <a:ea typeface="Calibri" pitchFamily="34" charset="0"/>
                <a:cs typeface="Times New Roman" pitchFamily="18" charset="0"/>
              </a:rPr>
              <a:t>Turia</a:t>
            </a:r>
            <a:r>
              <a:rPr lang="fr-FR" dirty="0" smtClean="0">
                <a:latin typeface="Arial" pitchFamily="34" charset="0"/>
                <a:ea typeface="Calibri" pitchFamily="34" charset="0"/>
                <a:cs typeface="Times New Roman" pitchFamily="18" charset="0"/>
              </a:rPr>
              <a:t> avec des </a:t>
            </a:r>
            <a:r>
              <a:rPr lang="fr-FR" smtClean="0">
                <a:latin typeface="Arial" pitchFamily="34" charset="0"/>
                <a:ea typeface="Calibri" pitchFamily="34" charset="0"/>
                <a:cs typeface="Times New Roman" pitchFamily="18" charset="0"/>
              </a:rPr>
              <a:t>personnel très </a:t>
            </a:r>
            <a:r>
              <a:rPr lang="fr-FR" dirty="0" smtClean="0">
                <a:latin typeface="Arial" pitchFamily="34" charset="0"/>
                <a:ea typeface="Calibri" pitchFamily="34" charset="0"/>
                <a:cs typeface="Times New Roman" pitchFamily="18" charset="0"/>
              </a:rPr>
              <a:t>qualifié et installations de broyage (CEMENTVAL) servant de laboratoire à grande échelle pour le développement de agents de mouture.</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static.freepik.com/foto-gratis/quimica-frasco-de-clip-art_419298.jpg"/>
          <p:cNvPicPr>
            <a:picLocks noChangeAspect="1" noChangeArrowheads="1"/>
          </p:cNvPicPr>
          <p:nvPr/>
        </p:nvPicPr>
        <p:blipFill>
          <a:blip r:embed="rId3" cstate="print"/>
          <a:srcRect/>
          <a:stretch>
            <a:fillRect/>
          </a:stretch>
        </p:blipFill>
        <p:spPr bwMode="auto">
          <a:xfrm>
            <a:off x="7000892" y="1357298"/>
            <a:ext cx="1385737" cy="1889917"/>
          </a:xfrm>
          <a:prstGeom prst="rect">
            <a:avLst/>
          </a:prstGeom>
          <a:noFill/>
        </p:spPr>
      </p:pic>
      <p:pic>
        <p:nvPicPr>
          <p:cNvPr id="8" name="Picture 2" descr="http://juanmenesesnohales.files.wordpress.com/2011/08/idea1.jpg"/>
          <p:cNvPicPr>
            <a:picLocks noChangeAspect="1" noChangeArrowheads="1"/>
          </p:cNvPicPr>
          <p:nvPr/>
        </p:nvPicPr>
        <p:blipFill>
          <a:blip r:embed="rId4" cstate="print"/>
          <a:srcRect/>
          <a:stretch>
            <a:fillRect/>
          </a:stretch>
        </p:blipFill>
        <p:spPr bwMode="auto">
          <a:xfrm>
            <a:off x="6429388" y="4000504"/>
            <a:ext cx="2381267" cy="1785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INFRASTRUCTURES</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8" name="7 Rectángulo"/>
          <p:cNvSpPr/>
          <p:nvPr/>
        </p:nvSpPr>
        <p:spPr>
          <a:xfrm>
            <a:off x="551802" y="928670"/>
            <a:ext cx="4714908"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sz="2800" b="1" dirty="0" smtClean="0">
                <a:solidFill>
                  <a:srgbClr val="008E40"/>
                </a:solidFill>
                <a:effectLst>
                  <a:outerShdw blurRad="38100" dist="38100" dir="2700000" algn="tl">
                    <a:srgbClr val="000000">
                      <a:alpha val="43137"/>
                    </a:srgbClr>
                  </a:outerShdw>
                </a:effectLst>
                <a:sym typeface="Wingdings"/>
              </a:rPr>
              <a:t>RECHERCHE ET DÈVELOPPMENT PRODUIT</a:t>
            </a:r>
          </a:p>
        </p:txBody>
      </p:sp>
      <p:pic>
        <p:nvPicPr>
          <p:cNvPr id="1026" name="Picture 2" descr="C:\Users\lmob2\Documents\3.Laboratorio\Equipamiento_Infraestructura AIDICO\Fotos_May09\Imagen 002.jpg"/>
          <p:cNvPicPr>
            <a:picLocks noChangeAspect="1" noChangeArrowheads="1"/>
          </p:cNvPicPr>
          <p:nvPr/>
        </p:nvPicPr>
        <p:blipFill>
          <a:blip r:embed="rId3" cstate="print"/>
          <a:srcRect/>
          <a:stretch>
            <a:fillRect/>
          </a:stretch>
        </p:blipFill>
        <p:spPr bwMode="auto">
          <a:xfrm>
            <a:off x="6195404" y="4963710"/>
            <a:ext cx="2520000" cy="1680000"/>
          </a:xfrm>
          <a:prstGeom prst="rect">
            <a:avLst/>
          </a:prstGeom>
          <a:noFill/>
        </p:spPr>
      </p:pic>
      <p:pic>
        <p:nvPicPr>
          <p:cNvPr id="1027" name="Picture 3" descr="C:\Users\lmob2\Documents\3.Laboratorio\Equipamiento_Infraestructura AIDICO\Fotos_May09\Labo 1.jpg"/>
          <p:cNvPicPr>
            <a:picLocks noChangeAspect="1" noChangeArrowheads="1"/>
          </p:cNvPicPr>
          <p:nvPr/>
        </p:nvPicPr>
        <p:blipFill>
          <a:blip r:embed="rId4" cstate="print"/>
          <a:srcRect/>
          <a:stretch>
            <a:fillRect/>
          </a:stretch>
        </p:blipFill>
        <p:spPr bwMode="auto">
          <a:xfrm>
            <a:off x="6195404" y="3034884"/>
            <a:ext cx="2520000" cy="1680000"/>
          </a:xfrm>
          <a:prstGeom prst="rect">
            <a:avLst/>
          </a:prstGeom>
          <a:noFill/>
        </p:spPr>
      </p:pic>
      <p:sp>
        <p:nvSpPr>
          <p:cNvPr id="1029" name="AutoShape 5" descr="imap://luismiguel%2Eordonez%40kheme%2Enet@212.48.78.194:143/fetch%3EUID%3E.INBOX%3E1732?part=1.2&amp;type=image/jpeg&amp;filename=Cementval%20%2814%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1" name="AutoShape 7" descr="imap://luismiguel%2Eordonez%40kheme%2Enet@212.48.78.194:143/fetch%3EUID%3E.INBOX%3E1732?part=1.2&amp;type=image/jpeg&amp;filename=Cementval%20%2814%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 name="10 Imagen" descr="Cementval (14).JPG"/>
          <p:cNvPicPr>
            <a:picLocks noChangeAspect="1"/>
          </p:cNvPicPr>
          <p:nvPr/>
        </p:nvPicPr>
        <p:blipFill>
          <a:blip r:embed="rId5" cstate="print"/>
          <a:stretch>
            <a:fillRect/>
          </a:stretch>
        </p:blipFill>
        <p:spPr>
          <a:xfrm>
            <a:off x="6195404" y="967495"/>
            <a:ext cx="2520000" cy="1890001"/>
          </a:xfrm>
          <a:prstGeom prst="rect">
            <a:avLst/>
          </a:prstGeom>
        </p:spPr>
      </p:pic>
      <p:graphicFrame>
        <p:nvGraphicFramePr>
          <p:cNvPr id="13" name="12 Diagrama"/>
          <p:cNvGraphicFramePr/>
          <p:nvPr>
            <p:extLst>
              <p:ext uri="{D42A27DB-BD31-4B8C-83A1-F6EECF244321}">
                <p14:modId xmlns:p14="http://schemas.microsoft.com/office/powerpoint/2010/main" val="1997082936"/>
              </p:ext>
            </p:extLst>
          </p:nvPr>
        </p:nvGraphicFramePr>
        <p:xfrm>
          <a:off x="337488" y="2293958"/>
          <a:ext cx="5572164"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4" name="13 Imagen" descr="DSCN0641.JPG"/>
          <p:cNvPicPr>
            <a:picLocks noChangeAspect="1"/>
          </p:cNvPicPr>
          <p:nvPr/>
        </p:nvPicPr>
        <p:blipFill>
          <a:blip r:embed="rId3" cstate="print"/>
          <a:stretch>
            <a:fillRect/>
          </a:stretch>
        </p:blipFill>
        <p:spPr>
          <a:xfrm>
            <a:off x="5214942" y="3746810"/>
            <a:ext cx="3672000" cy="2754000"/>
          </a:xfrm>
          <a:prstGeom prst="rect">
            <a:avLst/>
          </a:prstGeom>
        </p:spPr>
      </p:pic>
      <p:sp>
        <p:nvSpPr>
          <p:cNvPr id="15" name="Rectangle 1"/>
          <p:cNvSpPr>
            <a:spLocks noChangeArrowheads="1"/>
          </p:cNvSpPr>
          <p:nvPr/>
        </p:nvSpPr>
        <p:spPr bwMode="auto">
          <a:xfrm>
            <a:off x="285720" y="1314870"/>
            <a:ext cx="4500594" cy="46858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endParaRPr kumimoji="0" lang="es-ES" sz="700" b="0" i="0" u="none" strike="noStrike" cap="none" normalizeH="0" dirty="0" smtClean="0">
              <a:ln>
                <a:noFill/>
              </a:ln>
              <a:effectLst/>
              <a:latin typeface="Arial" pitchFamily="34" charset="0"/>
              <a:ea typeface="Calibri" pitchFamily="34" charset="0"/>
              <a:cs typeface="Times New Roman" pitchFamily="18" charset="0"/>
            </a:endParaRPr>
          </a:p>
          <a:p>
            <a:pPr algn="just" fontAlgn="base">
              <a:lnSpc>
                <a:spcPct val="150000"/>
              </a:lnSpc>
              <a:spcBef>
                <a:spcPct val="0"/>
              </a:spcBef>
              <a:spcAft>
                <a:spcPct val="0"/>
              </a:spcAft>
              <a:buFont typeface="Wingdings" pitchFamily="2" charset="2"/>
              <a:buChar char="§"/>
            </a:pPr>
            <a:r>
              <a:rPr lang="es-ES" sz="1600" dirty="0" smtClean="0"/>
              <a:t> </a:t>
            </a:r>
            <a:r>
              <a:rPr lang="es-ES" sz="1600" dirty="0" err="1" smtClean="0"/>
              <a:t>Broyeur</a:t>
            </a:r>
            <a:r>
              <a:rPr lang="es-ES" sz="1600" dirty="0" smtClean="0"/>
              <a:t> à </a:t>
            </a:r>
            <a:r>
              <a:rPr lang="es-ES" sz="1600" dirty="0" err="1" smtClean="0"/>
              <a:t>boulets</a:t>
            </a:r>
            <a:r>
              <a:rPr lang="es-ES" sz="1600" dirty="0" smtClean="0"/>
              <a:t> CEMTEC (Chambre </a:t>
            </a:r>
            <a:r>
              <a:rPr lang="es-ES" sz="1600" dirty="0" err="1" smtClean="0"/>
              <a:t>double</a:t>
            </a:r>
            <a:r>
              <a:rPr lang="es-ES" sz="1600" dirty="0" smtClean="0"/>
              <a:t>). </a:t>
            </a:r>
            <a:r>
              <a:rPr lang="es-ES" sz="1600" dirty="0" err="1" smtClean="0"/>
              <a:t>Dimension</a:t>
            </a:r>
            <a:r>
              <a:rPr lang="es-ES" sz="1600" dirty="0" smtClean="0"/>
              <a:t>: 14x4.4</a:t>
            </a:r>
            <a:r>
              <a:rPr lang="es-ES" sz="1600" dirty="0" smtClean="0">
                <a:sym typeface="Symbol"/>
              </a:rPr>
              <a:t> m</a:t>
            </a:r>
          </a:p>
          <a:p>
            <a:pPr algn="just" fontAlgn="base">
              <a:lnSpc>
                <a:spcPct val="150000"/>
              </a:lnSpc>
              <a:spcBef>
                <a:spcPct val="0"/>
              </a:spcBef>
              <a:spcAft>
                <a:spcPct val="0"/>
              </a:spcAft>
              <a:buFont typeface="Wingdings" pitchFamily="2" charset="2"/>
              <a:buChar char="§"/>
            </a:pPr>
            <a:r>
              <a:rPr lang="es-ES" sz="1600" dirty="0" smtClean="0">
                <a:sym typeface="Symbol"/>
              </a:rPr>
              <a:t> Production:</a:t>
            </a:r>
            <a:r>
              <a:rPr lang="es-ES" sz="1600" dirty="0" smtClean="0"/>
              <a:t>140 </a:t>
            </a:r>
            <a:r>
              <a:rPr lang="es-ES" sz="1600" dirty="0" err="1" smtClean="0"/>
              <a:t>Tn</a:t>
            </a:r>
            <a:r>
              <a:rPr lang="es-ES" sz="1600" dirty="0" smtClean="0"/>
              <a:t>/h</a:t>
            </a:r>
          </a:p>
          <a:p>
            <a:pPr algn="just" fontAlgn="base">
              <a:lnSpc>
                <a:spcPct val="150000"/>
              </a:lnSpc>
              <a:spcBef>
                <a:spcPct val="0"/>
              </a:spcBef>
              <a:spcAft>
                <a:spcPct val="0"/>
              </a:spcAft>
              <a:buFont typeface="Wingdings" pitchFamily="2" charset="2"/>
              <a:buChar char="§"/>
            </a:pPr>
            <a:r>
              <a:rPr lang="es-ES" sz="1600" dirty="0" smtClean="0">
                <a:cs typeface="Times New Roman" pitchFamily="18" charset="0"/>
              </a:rPr>
              <a:t> </a:t>
            </a:r>
            <a:r>
              <a:rPr lang="es-ES" sz="1600" dirty="0" err="1" smtClean="0"/>
              <a:t>Actionnement</a:t>
            </a:r>
            <a:r>
              <a:rPr lang="es-ES" sz="1600" dirty="0" smtClean="0"/>
              <a:t> </a:t>
            </a:r>
            <a:r>
              <a:rPr lang="es-ES" sz="1600" dirty="0" err="1" smtClean="0"/>
              <a:t>au</a:t>
            </a:r>
            <a:r>
              <a:rPr lang="es-ES" sz="1600" dirty="0" smtClean="0"/>
              <a:t> </a:t>
            </a:r>
            <a:r>
              <a:rPr lang="es-ES" sz="1600" dirty="0" err="1" smtClean="0"/>
              <a:t>moyen</a:t>
            </a:r>
            <a:r>
              <a:rPr lang="es-ES" sz="1600" dirty="0" smtClean="0"/>
              <a:t> </a:t>
            </a:r>
            <a:r>
              <a:rPr lang="es-ES" sz="1600" dirty="0" err="1" smtClean="0"/>
              <a:t>d'un</a:t>
            </a:r>
            <a:r>
              <a:rPr lang="es-ES" sz="1600" dirty="0" smtClean="0"/>
              <a:t> </a:t>
            </a:r>
            <a:r>
              <a:rPr lang="es-ES" sz="1600" dirty="0" err="1" smtClean="0"/>
              <a:t>moteur-réducteur</a:t>
            </a:r>
            <a:r>
              <a:rPr lang="es-ES" sz="1600" dirty="0" smtClean="0"/>
              <a:t> FLENDER (4.300 </a:t>
            </a:r>
            <a:r>
              <a:rPr lang="es-ES" sz="1600" dirty="0" err="1" smtClean="0"/>
              <a:t>kW</a:t>
            </a:r>
            <a:r>
              <a:rPr lang="es-ES" sz="1600" dirty="0" smtClean="0"/>
              <a:t>)</a:t>
            </a:r>
          </a:p>
          <a:p>
            <a:pPr algn="just" fontAlgn="base">
              <a:lnSpc>
                <a:spcPct val="150000"/>
              </a:lnSpc>
              <a:spcBef>
                <a:spcPct val="0"/>
              </a:spcBef>
              <a:spcAft>
                <a:spcPct val="0"/>
              </a:spcAft>
              <a:buFont typeface="Wingdings" pitchFamily="2" charset="2"/>
              <a:buChar char="§"/>
            </a:pPr>
            <a:r>
              <a:rPr kumimoji="0" lang="es-ES" sz="1600" b="0" i="0" u="none" strike="noStrike" cap="none" normalizeH="0" dirty="0" smtClean="0">
                <a:ln>
                  <a:noFill/>
                </a:ln>
                <a:effectLst/>
                <a:ea typeface="Calibri" pitchFamily="34" charset="0"/>
                <a:cs typeface="Times New Roman" pitchFamily="18" charset="0"/>
              </a:rPr>
              <a:t> </a:t>
            </a:r>
            <a:r>
              <a:rPr lang="es-ES" sz="1600" dirty="0" err="1" smtClean="0"/>
              <a:t>Circuit</a:t>
            </a:r>
            <a:r>
              <a:rPr lang="es-ES" sz="1600" dirty="0" smtClean="0"/>
              <a:t> de </a:t>
            </a:r>
            <a:r>
              <a:rPr lang="es-ES" sz="1600" dirty="0" err="1" smtClean="0"/>
              <a:t>séparation</a:t>
            </a:r>
            <a:r>
              <a:rPr lang="es-ES" sz="1600" dirty="0" smtClean="0"/>
              <a:t>, </a:t>
            </a:r>
            <a:r>
              <a:rPr lang="es-ES" sz="1600" dirty="0" err="1" smtClean="0"/>
              <a:t>ventilateur</a:t>
            </a:r>
            <a:r>
              <a:rPr lang="es-ES" sz="1600" dirty="0" smtClean="0"/>
              <a:t> et </a:t>
            </a:r>
            <a:r>
              <a:rPr lang="es-ES" sz="1600" dirty="0" err="1" smtClean="0"/>
              <a:t>cyclones</a:t>
            </a:r>
            <a:endParaRPr lang="es-ES" sz="1600" dirty="0" smtClean="0"/>
          </a:p>
          <a:p>
            <a:pPr algn="just" fontAlgn="base">
              <a:lnSpc>
                <a:spcPct val="150000"/>
              </a:lnSpc>
              <a:spcBef>
                <a:spcPct val="0"/>
              </a:spcBef>
              <a:spcAft>
                <a:spcPct val="0"/>
              </a:spcAft>
              <a:buFont typeface="Wingdings" pitchFamily="2" charset="2"/>
              <a:buChar char="§"/>
            </a:pPr>
            <a:r>
              <a:rPr kumimoji="0" lang="es-ES" sz="1600" b="0" i="0" u="none" strike="noStrike" cap="none" normalizeH="0" dirty="0" smtClean="0">
                <a:ln>
                  <a:noFill/>
                </a:ln>
                <a:effectLst/>
                <a:ea typeface="Calibri" pitchFamily="34" charset="0"/>
                <a:cs typeface="Times New Roman" pitchFamily="18" charset="0"/>
              </a:rPr>
              <a:t> </a:t>
            </a:r>
            <a:r>
              <a:rPr lang="es-ES" sz="1600" dirty="0" err="1" smtClean="0"/>
              <a:t>Régulation</a:t>
            </a:r>
            <a:r>
              <a:rPr lang="es-ES" sz="1600" dirty="0" smtClean="0"/>
              <a:t> du </a:t>
            </a:r>
            <a:r>
              <a:rPr lang="es-ES" sz="1600" dirty="0" err="1" smtClean="0"/>
              <a:t>broyeur</a:t>
            </a:r>
            <a:r>
              <a:rPr lang="es-ES" sz="1600" dirty="0" smtClean="0"/>
              <a:t> par </a:t>
            </a:r>
            <a:r>
              <a:rPr lang="es-ES" sz="1600" dirty="0" err="1" smtClean="0"/>
              <a:t>consommation</a:t>
            </a:r>
            <a:r>
              <a:rPr lang="es-ES" sz="1600" dirty="0" smtClean="0"/>
              <a:t> de </a:t>
            </a:r>
            <a:r>
              <a:rPr lang="es-ES" sz="1600" dirty="0" err="1" smtClean="0"/>
              <a:t>élévateur</a:t>
            </a:r>
            <a:r>
              <a:rPr lang="es-ES" sz="1600" dirty="0" smtClean="0"/>
              <a:t> de </a:t>
            </a:r>
            <a:r>
              <a:rPr lang="es-ES" sz="1600" dirty="0" err="1" smtClean="0"/>
              <a:t>sortie</a:t>
            </a:r>
            <a:r>
              <a:rPr lang="es-ES" sz="1600" dirty="0" smtClean="0"/>
              <a:t>, </a:t>
            </a:r>
            <a:r>
              <a:rPr lang="es-ES" sz="1600" dirty="0" err="1" smtClean="0"/>
              <a:t>écoute</a:t>
            </a:r>
            <a:r>
              <a:rPr lang="es-ES" sz="1600" dirty="0" smtClean="0"/>
              <a:t> </a:t>
            </a:r>
            <a:r>
              <a:rPr lang="es-ES" sz="1600" dirty="0" err="1" smtClean="0"/>
              <a:t>électronique</a:t>
            </a:r>
            <a:r>
              <a:rPr lang="es-ES" sz="1600" dirty="0" smtClean="0"/>
              <a:t>, </a:t>
            </a:r>
            <a:r>
              <a:rPr lang="es-ES" sz="1600" dirty="0" err="1" smtClean="0"/>
              <a:t>débitmètre</a:t>
            </a:r>
            <a:r>
              <a:rPr lang="es-ES" sz="1600" dirty="0" smtClean="0"/>
              <a:t> de </a:t>
            </a:r>
            <a:r>
              <a:rPr lang="es-ES" sz="1600" dirty="0" err="1" smtClean="0"/>
              <a:t>retours</a:t>
            </a:r>
            <a:r>
              <a:rPr lang="es-ES" sz="1600" dirty="0" smtClean="0"/>
              <a:t> de </a:t>
            </a:r>
            <a:r>
              <a:rPr lang="es-ES" sz="1600" dirty="0" err="1" smtClean="0"/>
              <a:t>production</a:t>
            </a:r>
            <a:r>
              <a:rPr lang="es-ES" sz="1600" dirty="0" smtClean="0"/>
              <a:t> et </a:t>
            </a:r>
            <a:r>
              <a:rPr lang="es-ES" sz="1600" dirty="0" err="1" smtClean="0"/>
              <a:t>consommation</a:t>
            </a:r>
            <a:r>
              <a:rPr lang="es-ES" sz="1600" dirty="0" smtClean="0"/>
              <a:t> de </a:t>
            </a:r>
            <a:r>
              <a:rPr lang="es-ES" sz="1600" dirty="0" err="1" smtClean="0"/>
              <a:t>moteur</a:t>
            </a:r>
            <a:r>
              <a:rPr lang="es-ES" sz="1600" dirty="0" smtClean="0"/>
              <a:t> du </a:t>
            </a:r>
            <a:r>
              <a:rPr lang="es-ES" sz="1600" dirty="0" err="1" smtClean="0"/>
              <a:t>broyage</a:t>
            </a:r>
            <a:endParaRPr lang="es-ES" sz="1600" dirty="0" smtClean="0"/>
          </a:p>
          <a:p>
            <a:pPr algn="just" fontAlgn="base">
              <a:lnSpc>
                <a:spcPct val="150000"/>
              </a:lnSpc>
              <a:spcBef>
                <a:spcPct val="0"/>
              </a:spcBef>
              <a:spcAft>
                <a:spcPct val="0"/>
              </a:spcAft>
              <a:buFont typeface="Wingdings" pitchFamily="2" charset="2"/>
              <a:buChar char="§"/>
            </a:pPr>
            <a:r>
              <a:rPr lang="es-ES" sz="1600" dirty="0" smtClean="0"/>
              <a:t> Blindaje PFEIFFER, </a:t>
            </a:r>
            <a:r>
              <a:rPr lang="es-ES" sz="1600" dirty="0" err="1" smtClean="0"/>
              <a:t>bras</a:t>
            </a:r>
            <a:r>
              <a:rPr lang="es-ES" sz="1600" dirty="0" smtClean="0"/>
              <a:t> de </a:t>
            </a:r>
            <a:r>
              <a:rPr lang="es-ES" sz="1600" dirty="0" err="1" smtClean="0"/>
              <a:t>levage</a:t>
            </a:r>
            <a:r>
              <a:rPr lang="es-ES" sz="1600" dirty="0" smtClean="0"/>
              <a:t> (</a:t>
            </a:r>
            <a:r>
              <a:rPr lang="es-ES" sz="1600" dirty="0" err="1" smtClean="0"/>
              <a:t>première</a:t>
            </a:r>
            <a:r>
              <a:rPr lang="es-ES" sz="1600" dirty="0" smtClean="0"/>
              <a:t> chambre) et </a:t>
            </a:r>
            <a:r>
              <a:rPr lang="es-ES" sz="1600" dirty="0" err="1" smtClean="0"/>
              <a:t>classement</a:t>
            </a:r>
            <a:r>
              <a:rPr lang="es-ES" sz="1600" dirty="0" smtClean="0"/>
              <a:t> (</a:t>
            </a:r>
            <a:r>
              <a:rPr lang="es-ES" sz="1600" dirty="0" err="1" smtClean="0"/>
              <a:t>deuxième</a:t>
            </a:r>
            <a:r>
              <a:rPr lang="es-ES" sz="1600" dirty="0" smtClean="0"/>
              <a:t> chambre)</a:t>
            </a:r>
            <a:endParaRPr kumimoji="0" lang="es-ES" sz="1600" b="0" i="0" u="none" strike="noStrike" cap="none" normalizeH="0" dirty="0" smtClean="0">
              <a:ln>
                <a:noFill/>
              </a:ln>
              <a:effectLst/>
              <a:ea typeface="Calibri" pitchFamily="34" charset="0"/>
              <a:cs typeface="Times New Roman" pitchFamily="18" charset="0"/>
            </a:endParaRPr>
          </a:p>
        </p:txBody>
      </p:sp>
      <p:pic>
        <p:nvPicPr>
          <p:cNvPr id="7" name="6 Imagen" descr="Cementval (8).JPG"/>
          <p:cNvPicPr>
            <a:picLocks noChangeAspect="1"/>
          </p:cNvPicPr>
          <p:nvPr/>
        </p:nvPicPr>
        <p:blipFill>
          <a:blip r:embed="rId4" cstate="print"/>
          <a:stretch>
            <a:fillRect/>
          </a:stretch>
        </p:blipFill>
        <p:spPr>
          <a:xfrm>
            <a:off x="5250942" y="785794"/>
            <a:ext cx="3600000" cy="2700000"/>
          </a:xfrm>
          <a:prstGeom prst="rect">
            <a:avLst/>
          </a:prstGeom>
        </p:spPr>
      </p:pic>
      <p:sp>
        <p:nvSpPr>
          <p:cNvPr id="8" name="7 Rectángulo"/>
          <p:cNvSpPr/>
          <p:nvPr/>
        </p:nvSpPr>
        <p:spPr>
          <a:xfrm>
            <a:off x="-142908" y="1142984"/>
            <a:ext cx="5572164" cy="461665"/>
          </a:xfrm>
          <a:prstGeom prst="rect">
            <a:avLst/>
          </a:prstGeom>
        </p:spPr>
        <p:txBody>
          <a:bodyPr wrap="square">
            <a:spAutoFit/>
          </a:bodyPr>
          <a:lstStyle/>
          <a:p>
            <a:pPr lvl="0" algn="ctr" fontAlgn="base">
              <a:lnSpc>
                <a:spcPct val="150000"/>
              </a:lnSpc>
              <a:spcBef>
                <a:spcPct val="0"/>
              </a:spcBef>
              <a:spcAft>
                <a:spcPct val="0"/>
              </a:spcAft>
            </a:pPr>
            <a:r>
              <a:rPr lang="fr-FR" sz="1600" b="1" dirty="0" smtClean="0">
                <a:solidFill>
                  <a:srgbClr val="0070C0"/>
                </a:solidFill>
                <a:latin typeface="Arial" pitchFamily="34" charset="0"/>
                <a:ea typeface="Calibri" pitchFamily="34" charset="0"/>
                <a:cs typeface="Times New Roman" pitchFamily="18" charset="0"/>
                <a:sym typeface="Wingdings"/>
              </a:rPr>
              <a:t>LABORATOIRE À ÉCHELLE RÉELLE </a:t>
            </a:r>
            <a:r>
              <a:rPr lang="es-ES" sz="1600" b="1" dirty="0" smtClean="0">
                <a:solidFill>
                  <a:srgbClr val="0070C0"/>
                </a:solidFill>
                <a:latin typeface="Arial" pitchFamily="34" charset="0"/>
                <a:ea typeface="Calibri" pitchFamily="34" charset="0"/>
                <a:cs typeface="Times New Roman" pitchFamily="18" charset="0"/>
                <a:sym typeface="Wingdings"/>
              </a:rPr>
              <a:t>(CEMENTVAL)</a:t>
            </a:r>
            <a:endParaRPr lang="es-ES" sz="2000" b="1" dirty="0" smtClean="0">
              <a:solidFill>
                <a:srgbClr val="0070C0"/>
              </a:solidFill>
              <a:latin typeface="Arial" pitchFamily="34" charset="0"/>
              <a:ea typeface="Calibri" pitchFamily="34" charset="0"/>
              <a:cs typeface="Times New Roman" pitchFamily="18" charset="0"/>
              <a:sym typeface="Wingdings"/>
            </a:endParaRPr>
          </a:p>
        </p:txBody>
      </p:sp>
      <p:sp>
        <p:nvSpPr>
          <p:cNvPr id="9" name="8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INFRASTRUCTURES</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4071934" y="1366226"/>
            <a:ext cx="450059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endParaRPr kumimoji="0" lang="es-ES" sz="800" b="0" i="0" u="none" strike="noStrike" cap="none" normalizeH="0" dirty="0" smtClean="0">
              <a:ln>
                <a:noFill/>
              </a:ln>
              <a:solidFill>
                <a:srgbClr val="0070C0"/>
              </a:solidFill>
              <a:effectLst/>
              <a:latin typeface="Arial" pitchFamily="34" charset="0"/>
              <a:ea typeface="Calibri" pitchFamily="34" charset="0"/>
              <a:cs typeface="Times New Roman" pitchFamily="18" charset="0"/>
            </a:endParaRPr>
          </a:p>
          <a:p>
            <a:pPr algn="just" fontAlgn="base">
              <a:lnSpc>
                <a:spcPct val="150000"/>
              </a:lnSpc>
              <a:spcBef>
                <a:spcPct val="0"/>
              </a:spcBef>
              <a:spcAft>
                <a:spcPct val="0"/>
              </a:spcAft>
              <a:buFont typeface="Wingdings" pitchFamily="2" charset="2"/>
              <a:buChar char="§"/>
            </a:pPr>
            <a:r>
              <a:rPr lang="es-ES" dirty="0" smtClean="0">
                <a:solidFill>
                  <a:srgbClr val="0070C0"/>
                </a:solidFill>
              </a:rPr>
              <a:t> CAPACITÉ DE PRODUCTION: 1000 m</a:t>
            </a:r>
            <a:r>
              <a:rPr lang="es-ES" baseline="30000" dirty="0" smtClean="0">
                <a:solidFill>
                  <a:srgbClr val="0070C0"/>
                </a:solidFill>
              </a:rPr>
              <a:t>3</a:t>
            </a:r>
            <a:r>
              <a:rPr lang="es-ES" dirty="0" smtClean="0">
                <a:solidFill>
                  <a:srgbClr val="0070C0"/>
                </a:solidFill>
              </a:rPr>
              <a:t>/</a:t>
            </a:r>
            <a:r>
              <a:rPr lang="es-ES" dirty="0" err="1" smtClean="0">
                <a:solidFill>
                  <a:srgbClr val="0070C0"/>
                </a:solidFill>
              </a:rPr>
              <a:t>mois</a:t>
            </a:r>
            <a:endParaRPr lang="es-ES" dirty="0" smtClean="0">
              <a:solidFill>
                <a:srgbClr val="0070C0"/>
              </a:solidFill>
              <a:sym typeface="Symbol"/>
            </a:endParaRPr>
          </a:p>
          <a:p>
            <a:pPr algn="just" fontAlgn="base">
              <a:lnSpc>
                <a:spcPct val="150000"/>
              </a:lnSpc>
              <a:spcBef>
                <a:spcPct val="0"/>
              </a:spcBef>
              <a:spcAft>
                <a:spcPct val="0"/>
              </a:spcAft>
              <a:buFont typeface="Wingdings" pitchFamily="2" charset="2"/>
              <a:buChar char="§"/>
            </a:pPr>
            <a:r>
              <a:rPr lang="es-ES" dirty="0" smtClean="0">
                <a:solidFill>
                  <a:srgbClr val="0070C0"/>
                </a:solidFill>
                <a:sym typeface="Symbol"/>
              </a:rPr>
              <a:t> FOURNITURES DE DIFFÉRENTS FORMATS: JERRICANES, FÛT, BIDON, IBC, CAMIONS-CITERNES, FLEXI-TANKS.</a:t>
            </a:r>
          </a:p>
          <a:p>
            <a:pPr algn="just" fontAlgn="base">
              <a:lnSpc>
                <a:spcPct val="150000"/>
              </a:lnSpc>
              <a:spcBef>
                <a:spcPct val="0"/>
              </a:spcBef>
              <a:spcAft>
                <a:spcPct val="0"/>
              </a:spcAft>
              <a:buFont typeface="Wingdings" pitchFamily="2" charset="2"/>
              <a:buChar char="§"/>
            </a:pPr>
            <a:r>
              <a:rPr lang="es-ES" dirty="0" smtClean="0">
                <a:solidFill>
                  <a:srgbClr val="0070C0"/>
                </a:solidFill>
              </a:rPr>
              <a:t> </a:t>
            </a:r>
            <a:r>
              <a:rPr lang="fr-FR" dirty="0" smtClean="0">
                <a:solidFill>
                  <a:srgbClr val="0070C0"/>
                </a:solidFill>
              </a:rPr>
              <a:t>CONTRÔLE DE LA QUALITÉ CERTIFICAT PAR INSTITUTION ACCRÉDITÉE</a:t>
            </a:r>
            <a:endParaRPr lang="es-ES" dirty="0" smtClean="0">
              <a:solidFill>
                <a:srgbClr val="0070C0"/>
              </a:solidFill>
            </a:endParaRPr>
          </a:p>
        </p:txBody>
      </p:sp>
      <p:sp>
        <p:nvSpPr>
          <p:cNvPr id="11" name="10 Rectángulo"/>
          <p:cNvSpPr/>
          <p:nvPr/>
        </p:nvSpPr>
        <p:spPr>
          <a:xfrm>
            <a:off x="71406" y="857232"/>
            <a:ext cx="3786214" cy="496996"/>
          </a:xfrm>
          <a:prstGeom prst="rect">
            <a:avLst/>
          </a:prstGeom>
        </p:spPr>
        <p:txBody>
          <a:bodyPr wrap="square">
            <a:spAutoFit/>
          </a:bodyPr>
          <a:lstStyle/>
          <a:p>
            <a:pPr lvl="0" algn="ctr" fontAlgn="base">
              <a:lnSpc>
                <a:spcPct val="150000"/>
              </a:lnSpc>
              <a:spcBef>
                <a:spcPct val="0"/>
              </a:spcBef>
              <a:spcAft>
                <a:spcPct val="0"/>
              </a:spcAft>
            </a:pPr>
            <a:r>
              <a:rPr lang="es-ES" sz="2000" b="1" dirty="0" smtClean="0">
                <a:solidFill>
                  <a:schemeClr val="accent1">
                    <a:lumMod val="75000"/>
                  </a:schemeClr>
                </a:solidFill>
                <a:latin typeface="Arial" pitchFamily="34" charset="0"/>
                <a:ea typeface="Calibri" pitchFamily="34" charset="0"/>
                <a:cs typeface="Times New Roman" pitchFamily="18" charset="0"/>
                <a:sym typeface="Wingdings"/>
              </a:rPr>
              <a:t>SITE DE PRODUCTION</a:t>
            </a:r>
            <a:endParaRPr lang="es-ES" sz="2800" b="1" dirty="0" smtClean="0">
              <a:solidFill>
                <a:schemeClr val="accent1">
                  <a:lumMod val="75000"/>
                </a:schemeClr>
              </a:solidFill>
              <a:latin typeface="Arial" pitchFamily="34" charset="0"/>
              <a:ea typeface="Calibri" pitchFamily="34" charset="0"/>
              <a:cs typeface="Times New Roman" pitchFamily="18" charset="0"/>
              <a:sym typeface="Wingdings"/>
            </a:endParaRPr>
          </a:p>
        </p:txBody>
      </p:sp>
      <p:pic>
        <p:nvPicPr>
          <p:cNvPr id="7169" name="Picture 1" descr="C:\Users\lmob2\Documents\Bluetooth\Inbox\20140711_083738.jpg"/>
          <p:cNvPicPr>
            <a:picLocks noChangeAspect="1" noChangeArrowheads="1"/>
          </p:cNvPicPr>
          <p:nvPr/>
        </p:nvPicPr>
        <p:blipFill>
          <a:blip r:embed="rId3" cstate="print"/>
          <a:srcRect/>
          <a:stretch>
            <a:fillRect/>
          </a:stretch>
        </p:blipFill>
        <p:spPr bwMode="auto">
          <a:xfrm>
            <a:off x="4429124" y="4643446"/>
            <a:ext cx="3600000" cy="2025000"/>
          </a:xfrm>
          <a:prstGeom prst="rect">
            <a:avLst/>
          </a:prstGeom>
          <a:noFill/>
        </p:spPr>
      </p:pic>
      <p:pic>
        <p:nvPicPr>
          <p:cNvPr id="7171" name="Picture 3" descr="C:\Users\lmob2\Documents\Bluetooth\Inbox\DSC_0133.JPG"/>
          <p:cNvPicPr>
            <a:picLocks noChangeAspect="1" noChangeArrowheads="1"/>
          </p:cNvPicPr>
          <p:nvPr/>
        </p:nvPicPr>
        <p:blipFill>
          <a:blip r:embed="rId4" cstate="print"/>
          <a:srcRect/>
          <a:stretch>
            <a:fillRect/>
          </a:stretch>
        </p:blipFill>
        <p:spPr bwMode="auto">
          <a:xfrm>
            <a:off x="571472" y="1592826"/>
            <a:ext cx="2880000" cy="5122322"/>
          </a:xfrm>
          <a:prstGeom prst="rect">
            <a:avLst/>
          </a:prstGeom>
          <a:noFill/>
        </p:spPr>
      </p:pic>
      <p:sp>
        <p:nvSpPr>
          <p:cNvPr id="9" name="8 CuadroTexto"/>
          <p:cNvSpPr txBox="1"/>
          <p:nvPr/>
        </p:nvSpPr>
        <p:spPr>
          <a:xfrm>
            <a:off x="5000628" y="105316"/>
            <a:ext cx="4071966" cy="523220"/>
          </a:xfrm>
          <a:prstGeom prst="rect">
            <a:avLst/>
          </a:prstGeom>
          <a:noFill/>
        </p:spPr>
        <p:txBody>
          <a:bodyPr wrap="square" rtlCol="0">
            <a:spAutoFit/>
          </a:bodyPr>
          <a:lstStyle/>
          <a:p>
            <a:pPr algn="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INFRASTRUCTURES</a:t>
            </a: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IFlogoColorSmall_cut.GIF"/>
          <p:cNvPicPr>
            <a:picLocks noChangeAspect="1"/>
          </p:cNvPicPr>
          <p:nvPr/>
        </p:nvPicPr>
        <p:blipFill>
          <a:blip r:embed="rId2"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428860" y="105316"/>
            <a:ext cx="6643734" cy="954107"/>
          </a:xfrm>
          <a:prstGeom prst="rect">
            <a:avLst/>
          </a:prstGeom>
          <a:noFill/>
        </p:spPr>
        <p:txBody>
          <a:bodyPr wrap="square" rtlCol="0">
            <a:spAutoFit/>
          </a:bodyPr>
          <a:lstStyle/>
          <a:p>
            <a:pPr algn="r"/>
            <a:r>
              <a:rPr lang="es-ES" sz="2800" cap="all" dirty="0" err="1"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technologie</a:t>
            </a: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 KHEME MOLT</a:t>
            </a:r>
            <a:r>
              <a:rPr lang="es-ES" sz="2800" cap="all" baseline="30000"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a:t>
            </a:r>
          </a:p>
          <a:p>
            <a:pPr algn="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1" name="Rectangle 1"/>
          <p:cNvSpPr>
            <a:spLocks noChangeArrowheads="1"/>
          </p:cNvSpPr>
          <p:nvPr/>
        </p:nvSpPr>
        <p:spPr bwMode="auto">
          <a:xfrm>
            <a:off x="214282" y="1392872"/>
            <a:ext cx="5572164"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Wingdings"/>
              <a:buChar char="r"/>
            </a:pPr>
            <a:r>
              <a:rPr lang="es-ES" sz="2000" dirty="0" smtClean="0">
                <a:solidFill>
                  <a:schemeClr val="accent1">
                    <a:lumMod val="75000"/>
                  </a:schemeClr>
                </a:solidFill>
                <a:latin typeface="Arial" pitchFamily="34" charset="0"/>
                <a:ea typeface="Calibri" pitchFamily="34" charset="0"/>
                <a:cs typeface="Times New Roman" pitchFamily="18" charset="0"/>
                <a:sym typeface="Wingdings"/>
              </a:rPr>
              <a:t> </a:t>
            </a:r>
            <a:r>
              <a:rPr lang="fr-FR" sz="2000" dirty="0" smtClean="0">
                <a:solidFill>
                  <a:schemeClr val="accent1">
                    <a:lumMod val="75000"/>
                  </a:schemeClr>
                </a:solidFill>
                <a:latin typeface="Arial" pitchFamily="34" charset="0"/>
                <a:ea typeface="Calibri" pitchFamily="34" charset="0"/>
                <a:cs typeface="Times New Roman" pitchFamily="18" charset="0"/>
                <a:sym typeface="Wingdings"/>
              </a:rPr>
              <a:t>PLUS D'EFFICACITÉ DE LA PRODUCTION AVEC BASSE CONSOMMATION D'ÉNERGIE</a:t>
            </a:r>
            <a:endParaRPr lang="es-ES" sz="2000" dirty="0" smtClean="0">
              <a:solidFill>
                <a:schemeClr val="accent1">
                  <a:lumMod val="75000"/>
                </a:schemeClr>
              </a:solidFill>
              <a:latin typeface="Arial" pitchFamily="34" charset="0"/>
              <a:ea typeface="Calibri" pitchFamily="34" charset="0"/>
              <a:cs typeface="Times New Roman" pitchFamily="18" charset="0"/>
              <a:sym typeface="Wingdings"/>
            </a:endParaRPr>
          </a:p>
          <a:p>
            <a:pPr lvl="0" algn="just" fontAlgn="base">
              <a:lnSpc>
                <a:spcPct val="150000"/>
              </a:lnSpc>
              <a:spcBef>
                <a:spcPct val="0"/>
              </a:spcBef>
              <a:spcAft>
                <a:spcPct val="0"/>
              </a:spcAft>
            </a:pPr>
            <a:endParaRPr lang="es-ES" sz="200" dirty="0" smtClean="0">
              <a:solidFill>
                <a:schemeClr val="accent1">
                  <a:lumMod val="75000"/>
                </a:schemeClr>
              </a:solidFill>
              <a:latin typeface="Arial" pitchFamily="34" charset="0"/>
              <a:ea typeface="Calibri" pitchFamily="34" charset="0"/>
              <a:cs typeface="Times New Roman" pitchFamily="18" charset="0"/>
              <a:sym typeface="Wingdings"/>
            </a:endParaRPr>
          </a:p>
          <a:p>
            <a:pPr lvl="1" algn="just" fontAlgn="base">
              <a:lnSpc>
                <a:spcPct val="150000"/>
              </a:lnSpc>
              <a:spcBef>
                <a:spcPct val="0"/>
              </a:spcBef>
              <a:spcAft>
                <a:spcPct val="0"/>
              </a:spcAft>
              <a:buFont typeface="Wingdings" pitchFamily="2" charset="2"/>
              <a:buChar char="§"/>
            </a:pPr>
            <a:r>
              <a:rPr lang="es-ES" sz="1400" dirty="0" smtClean="0">
                <a:solidFill>
                  <a:schemeClr val="tx2">
                    <a:lumMod val="75000"/>
                  </a:schemeClr>
                </a:solidFill>
                <a:latin typeface="Arial" pitchFamily="34" charset="0"/>
                <a:ea typeface="Calibri" pitchFamily="34" charset="0"/>
                <a:cs typeface="Times New Roman" pitchFamily="18" charset="0"/>
              </a:rPr>
              <a:t> </a:t>
            </a:r>
            <a:r>
              <a:rPr lang="fr-FR" sz="1400" dirty="0" smtClean="0">
                <a:solidFill>
                  <a:schemeClr val="tx2">
                    <a:lumMod val="75000"/>
                  </a:schemeClr>
                </a:solidFill>
                <a:latin typeface="Arial" pitchFamily="34" charset="0"/>
                <a:ea typeface="Calibri" pitchFamily="34" charset="0"/>
                <a:cs typeface="Times New Roman" pitchFamily="18" charset="0"/>
              </a:rPr>
              <a:t>Amélioration de la fluidité de ciment et réduction Pack Set</a:t>
            </a:r>
            <a:endParaRPr lang="es-ES" sz="1400" dirty="0" smtClean="0">
              <a:solidFill>
                <a:schemeClr val="tx2">
                  <a:lumMod val="75000"/>
                </a:schemeClr>
              </a:solidFill>
              <a:latin typeface="Arial" pitchFamily="34" charset="0"/>
              <a:ea typeface="Calibri" pitchFamily="34" charset="0"/>
              <a:cs typeface="Times New Roman" pitchFamily="18" charset="0"/>
            </a:endParaRPr>
          </a:p>
          <a:p>
            <a:pPr lvl="1" algn="just" fontAlgn="base">
              <a:lnSpc>
                <a:spcPct val="150000"/>
              </a:lnSpc>
              <a:spcBef>
                <a:spcPct val="0"/>
              </a:spcBef>
              <a:spcAft>
                <a:spcPct val="0"/>
              </a:spcAft>
              <a:buFont typeface="Wingdings" pitchFamily="2" charset="2"/>
              <a:buChar char="§"/>
            </a:pPr>
            <a:r>
              <a:rPr lang="fr-FR" sz="1400" dirty="0" smtClean="0">
                <a:solidFill>
                  <a:schemeClr val="tx2">
                    <a:lumMod val="75000"/>
                  </a:schemeClr>
                </a:solidFill>
                <a:latin typeface="Arial" pitchFamily="34" charset="0"/>
                <a:ea typeface="Calibri" pitchFamily="34" charset="0"/>
                <a:cs typeface="Times New Roman" pitchFamily="18" charset="0"/>
              </a:rPr>
              <a:t> Augmentation des ajouts maintien la qualité du ciment</a:t>
            </a:r>
            <a:endParaRPr lang="es-ES" sz="1400" dirty="0" smtClean="0">
              <a:solidFill>
                <a:schemeClr val="tx2">
                  <a:lumMod val="75000"/>
                </a:schemeClr>
              </a:solidFill>
              <a:latin typeface="Arial" pitchFamily="34" charset="0"/>
              <a:ea typeface="Calibri" pitchFamily="34" charset="0"/>
              <a:cs typeface="Times New Roman" pitchFamily="18" charset="0"/>
            </a:endParaRPr>
          </a:p>
          <a:p>
            <a:pPr lvl="1" algn="just" fontAlgn="base">
              <a:lnSpc>
                <a:spcPct val="150000"/>
              </a:lnSpc>
              <a:spcBef>
                <a:spcPct val="0"/>
              </a:spcBef>
              <a:spcAft>
                <a:spcPct val="0"/>
              </a:spcAft>
            </a:pPr>
            <a:endParaRPr lang="es-ES" sz="1400" dirty="0" smtClean="0">
              <a:solidFill>
                <a:schemeClr val="tx2">
                  <a:lumMod val="75000"/>
                </a:schemeClr>
              </a:solidFill>
              <a:latin typeface="Arial" pitchFamily="34" charset="0"/>
              <a:ea typeface="Calibri" pitchFamily="34" charset="0"/>
              <a:cs typeface="Times New Roman" pitchFamily="18" charset="0"/>
            </a:endParaRPr>
          </a:p>
          <a:p>
            <a:pPr lvl="0" algn="just" fontAlgn="base">
              <a:lnSpc>
                <a:spcPct val="150000"/>
              </a:lnSpc>
              <a:spcBef>
                <a:spcPct val="0"/>
              </a:spcBef>
              <a:spcAft>
                <a:spcPct val="0"/>
              </a:spcAft>
              <a:buFont typeface="Wingdings"/>
              <a:buChar char="r"/>
            </a:pPr>
            <a:r>
              <a:rPr kumimoji="0" lang="es-ES" sz="2000" b="0" i="0" u="none" strike="noStrike" cap="none" normalizeH="0" baseline="0" dirty="0" smtClean="0">
                <a:ln>
                  <a:noFill/>
                </a:ln>
                <a:solidFill>
                  <a:schemeClr val="accent1">
                    <a:lumMod val="75000"/>
                  </a:schemeClr>
                </a:solidFill>
                <a:effectLst/>
                <a:latin typeface="Arial" pitchFamily="34" charset="0"/>
                <a:ea typeface="Calibri" pitchFamily="34" charset="0"/>
                <a:cs typeface="Times New Roman" pitchFamily="18" charset="0"/>
              </a:rPr>
              <a:t> MEILLEUR </a:t>
            </a:r>
            <a:r>
              <a:rPr kumimoji="0" lang="es-ES" sz="2000" b="0" i="0" u="none" strike="noStrike" cap="none" normalizeH="0" dirty="0" smtClean="0">
                <a:ln>
                  <a:noFill/>
                </a:ln>
                <a:solidFill>
                  <a:schemeClr val="accent1">
                    <a:lumMod val="75000"/>
                  </a:schemeClr>
                </a:solidFill>
                <a:effectLst/>
                <a:latin typeface="Arial" pitchFamily="34" charset="0"/>
                <a:ea typeface="Calibri" pitchFamily="34" charset="0"/>
                <a:cs typeface="Times New Roman" pitchFamily="18" charset="0"/>
              </a:rPr>
              <a:t>PERFORMANCE DU CLINKER ET AJOUTS </a:t>
            </a:r>
            <a:r>
              <a:rPr lang="es-ES" sz="2000" dirty="0" smtClean="0">
                <a:solidFill>
                  <a:schemeClr val="accent1">
                    <a:lumMod val="75000"/>
                  </a:schemeClr>
                </a:solidFill>
                <a:latin typeface="Arial" pitchFamily="34" charset="0"/>
                <a:ea typeface="Calibri" pitchFamily="34" charset="0"/>
                <a:cs typeface="Times New Roman" pitchFamily="18" charset="0"/>
              </a:rPr>
              <a:t>EN FAVEUR DE MEILLEUR RESULTATS FINALE EN CIMENT</a:t>
            </a:r>
            <a:endParaRPr kumimoji="0" lang="es-ES" sz="2000" b="0" i="0" u="none" strike="noStrike" cap="none" normalizeH="0" dirty="0" smtClean="0">
              <a:ln>
                <a:noFill/>
              </a:ln>
              <a:solidFill>
                <a:schemeClr val="accent1">
                  <a:lumMod val="75000"/>
                </a:schemeClr>
              </a:solidFill>
              <a:effectLst/>
              <a:latin typeface="Arial" pitchFamily="34" charset="0"/>
              <a:ea typeface="Calibri" pitchFamily="34" charset="0"/>
              <a:cs typeface="Times New Roman" pitchFamily="18" charset="0"/>
            </a:endParaRPr>
          </a:p>
          <a:p>
            <a:pPr lvl="0" algn="just" fontAlgn="base">
              <a:lnSpc>
                <a:spcPct val="150000"/>
              </a:lnSpc>
              <a:spcBef>
                <a:spcPct val="0"/>
              </a:spcBef>
              <a:spcAft>
                <a:spcPct val="0"/>
              </a:spcAft>
            </a:pPr>
            <a:endParaRPr kumimoji="0" lang="es-ES" sz="200" b="0" i="0" u="none" strike="noStrike" cap="none" normalizeH="0" dirty="0" smtClean="0">
              <a:ln>
                <a:noFill/>
              </a:ln>
              <a:solidFill>
                <a:schemeClr val="accent1">
                  <a:lumMod val="75000"/>
                </a:schemeClr>
              </a:solidFill>
              <a:effectLst/>
              <a:latin typeface="Arial" pitchFamily="34" charset="0"/>
              <a:ea typeface="Calibri" pitchFamily="34" charset="0"/>
              <a:cs typeface="Times New Roman" pitchFamily="18" charset="0"/>
            </a:endParaRPr>
          </a:p>
          <a:p>
            <a:pPr lvl="1" algn="just" fontAlgn="base">
              <a:lnSpc>
                <a:spcPct val="150000"/>
              </a:lnSpc>
              <a:spcBef>
                <a:spcPct val="0"/>
              </a:spcBef>
              <a:spcAft>
                <a:spcPct val="0"/>
              </a:spcAft>
              <a:buFont typeface="Wingdings" pitchFamily="2" charset="2"/>
              <a:buChar char="§"/>
            </a:pPr>
            <a:r>
              <a:rPr lang="es-ES" sz="1400" dirty="0" smtClean="0">
                <a:solidFill>
                  <a:schemeClr val="tx2">
                    <a:lumMod val="75000"/>
                  </a:schemeClr>
                </a:solidFill>
                <a:latin typeface="Arial" pitchFamily="34" charset="0"/>
                <a:ea typeface="Calibri" pitchFamily="34" charset="0"/>
                <a:cs typeface="Times New Roman" pitchFamily="18" charset="0"/>
              </a:rPr>
              <a:t> </a:t>
            </a:r>
            <a:r>
              <a:rPr lang="es-ES" sz="1400" dirty="0" err="1" smtClean="0">
                <a:solidFill>
                  <a:schemeClr val="tx2">
                    <a:lumMod val="75000"/>
                  </a:schemeClr>
                </a:solidFill>
                <a:latin typeface="Arial" pitchFamily="34" charset="0"/>
                <a:ea typeface="Calibri" pitchFamily="34" charset="0"/>
                <a:cs typeface="Times New Roman" pitchFamily="18" charset="0"/>
              </a:rPr>
              <a:t>Augmentation</a:t>
            </a:r>
            <a:r>
              <a:rPr lang="es-ES" sz="1400" dirty="0" smtClean="0">
                <a:solidFill>
                  <a:schemeClr val="tx2">
                    <a:lumMod val="75000"/>
                  </a:schemeClr>
                </a:solidFill>
                <a:latin typeface="Arial" pitchFamily="34" charset="0"/>
                <a:ea typeface="Calibri" pitchFamily="34" charset="0"/>
                <a:cs typeface="Times New Roman" pitchFamily="18" charset="0"/>
              </a:rPr>
              <a:t> de </a:t>
            </a:r>
            <a:r>
              <a:rPr lang="fr-FR" sz="1400" dirty="0" smtClean="0">
                <a:solidFill>
                  <a:schemeClr val="tx2">
                    <a:lumMod val="75000"/>
                  </a:schemeClr>
                </a:solidFill>
                <a:latin typeface="Arial" pitchFamily="34" charset="0"/>
                <a:ea typeface="Calibri" pitchFamily="34" charset="0"/>
                <a:cs typeface="Times New Roman" pitchFamily="18" charset="0"/>
              </a:rPr>
              <a:t>résistances initiales et / ou finales</a:t>
            </a:r>
            <a:endParaRPr lang="es-ES" sz="1400" dirty="0" smtClean="0">
              <a:solidFill>
                <a:schemeClr val="tx2">
                  <a:lumMod val="75000"/>
                </a:schemeClr>
              </a:solidFill>
              <a:latin typeface="Arial" pitchFamily="34" charset="0"/>
              <a:ea typeface="Calibri" pitchFamily="34" charset="0"/>
              <a:cs typeface="Times New Roman" pitchFamily="18" charset="0"/>
            </a:endParaRPr>
          </a:p>
          <a:p>
            <a:pPr lvl="1" algn="just" fontAlgn="base">
              <a:lnSpc>
                <a:spcPct val="150000"/>
              </a:lnSpc>
              <a:spcBef>
                <a:spcPct val="0"/>
              </a:spcBef>
              <a:spcAft>
                <a:spcPct val="0"/>
              </a:spcAft>
              <a:buFont typeface="Wingdings" pitchFamily="2" charset="2"/>
              <a:buChar char="§"/>
            </a:pPr>
            <a:r>
              <a:rPr lang="es-ES" sz="1400" dirty="0" smtClean="0">
                <a:solidFill>
                  <a:schemeClr val="tx2">
                    <a:lumMod val="75000"/>
                  </a:schemeClr>
                </a:solidFill>
                <a:latin typeface="Arial" pitchFamily="34" charset="0"/>
                <a:ea typeface="Calibri" pitchFamily="34" charset="0"/>
                <a:cs typeface="Times New Roman" pitchFamily="18" charset="0"/>
              </a:rPr>
              <a:t> </a:t>
            </a:r>
            <a:r>
              <a:rPr lang="fr-FR" sz="1400" dirty="0" smtClean="0">
                <a:solidFill>
                  <a:schemeClr val="tx2">
                    <a:lumMod val="75000"/>
                  </a:schemeClr>
                </a:solidFill>
                <a:latin typeface="Arial" pitchFamily="34" charset="0"/>
                <a:ea typeface="Calibri" pitchFamily="34" charset="0"/>
                <a:cs typeface="Times New Roman" pitchFamily="18" charset="0"/>
              </a:rPr>
              <a:t>L'amélioration de la maniabilité du ciment dans le mortier et de béton</a:t>
            </a:r>
            <a:endParaRPr lang="es-ES" sz="1400" dirty="0" smtClean="0">
              <a:solidFill>
                <a:schemeClr val="tx2">
                  <a:lumMod val="75000"/>
                </a:schemeClr>
              </a:solidFill>
              <a:latin typeface="Arial" pitchFamily="34" charset="0"/>
              <a:ea typeface="Calibri" pitchFamily="34" charset="0"/>
              <a:cs typeface="Times New Roman" pitchFamily="18" charset="0"/>
            </a:endParaRPr>
          </a:p>
          <a:p>
            <a:pPr lvl="1" algn="just" fontAlgn="base">
              <a:lnSpc>
                <a:spcPct val="150000"/>
              </a:lnSpc>
              <a:spcBef>
                <a:spcPct val="0"/>
              </a:spcBef>
              <a:spcAft>
                <a:spcPct val="0"/>
              </a:spcAft>
              <a:buFont typeface="Wingdings" pitchFamily="2" charset="2"/>
              <a:buChar char="§"/>
            </a:pPr>
            <a:r>
              <a:rPr lang="es-ES" sz="1400" dirty="0" smtClean="0">
                <a:solidFill>
                  <a:schemeClr val="tx2">
                    <a:lumMod val="75000"/>
                  </a:schemeClr>
                </a:solidFill>
                <a:latin typeface="Arial" pitchFamily="34" charset="0"/>
                <a:ea typeface="Calibri" pitchFamily="34" charset="0"/>
                <a:cs typeface="Times New Roman" pitchFamily="18" charset="0"/>
              </a:rPr>
              <a:t> </a:t>
            </a:r>
            <a:r>
              <a:rPr lang="fr-FR" sz="1400" dirty="0" smtClean="0">
                <a:solidFill>
                  <a:schemeClr val="tx2">
                    <a:lumMod val="75000"/>
                  </a:schemeClr>
                </a:solidFill>
                <a:latin typeface="Arial" pitchFamily="34" charset="0"/>
                <a:ea typeface="Calibri" pitchFamily="34" charset="0"/>
                <a:cs typeface="Times New Roman" pitchFamily="18" charset="0"/>
              </a:rPr>
              <a:t>Réduction de la demande d'eau</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4" name="Picture 4" descr="http://www.cfdem.com/system/files/Mill_01_03_0.PNG"/>
          <p:cNvPicPr>
            <a:picLocks noChangeAspect="1" noChangeArrowheads="1"/>
          </p:cNvPicPr>
          <p:nvPr/>
        </p:nvPicPr>
        <p:blipFill>
          <a:blip r:embed="rId3" cstate="print"/>
          <a:srcRect/>
          <a:stretch>
            <a:fillRect/>
          </a:stretch>
        </p:blipFill>
        <p:spPr bwMode="auto">
          <a:xfrm>
            <a:off x="6357950" y="928670"/>
            <a:ext cx="2426400" cy="2226108"/>
          </a:xfrm>
          <a:prstGeom prst="rect">
            <a:avLst/>
          </a:prstGeom>
          <a:noFill/>
        </p:spPr>
      </p:pic>
      <p:pic>
        <p:nvPicPr>
          <p:cNvPr id="5128" name="Picture 8" descr="http://www.cuadernodelaboratorio.es/images/Cementera/compresion_detras.JPG"/>
          <p:cNvPicPr>
            <a:picLocks noChangeAspect="1" noChangeArrowheads="1"/>
          </p:cNvPicPr>
          <p:nvPr/>
        </p:nvPicPr>
        <p:blipFill>
          <a:blip r:embed="rId4" cstate="print"/>
          <a:srcRect/>
          <a:stretch>
            <a:fillRect/>
          </a:stretch>
        </p:blipFill>
        <p:spPr bwMode="auto">
          <a:xfrm>
            <a:off x="6357950" y="3214686"/>
            <a:ext cx="2426400" cy="3235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646" y="1992823"/>
            <a:ext cx="51530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GIFlogoColorSmall_cut.GIF"/>
          <p:cNvPicPr>
            <a:picLocks noChangeAspect="1"/>
          </p:cNvPicPr>
          <p:nvPr/>
        </p:nvPicPr>
        <p:blipFill>
          <a:blip r:embed="rId3" cstate="print"/>
          <a:stretch>
            <a:fillRect/>
          </a:stretch>
        </p:blipFill>
        <p:spPr>
          <a:xfrm>
            <a:off x="119048" y="71414"/>
            <a:ext cx="1738308" cy="591025"/>
          </a:xfrm>
          <a:prstGeom prst="rect">
            <a:avLst/>
          </a:prstGeom>
        </p:spPr>
      </p:pic>
      <p:cxnSp>
        <p:nvCxnSpPr>
          <p:cNvPr id="16" name="15 Conector recto"/>
          <p:cNvCxnSpPr/>
          <p:nvPr/>
        </p:nvCxnSpPr>
        <p:spPr>
          <a:xfrm>
            <a:off x="0" y="71435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428860" y="105316"/>
            <a:ext cx="6643734" cy="1241365"/>
          </a:xfrm>
          <a:prstGeom prst="rect">
            <a:avLst/>
          </a:prstGeom>
          <a:noFill/>
        </p:spPr>
        <p:txBody>
          <a:bodyPr wrap="square" rtlCol="0">
            <a:spAutoFit/>
          </a:bodyPr>
          <a:lstStyle/>
          <a:p>
            <a:pPr algn="r"/>
            <a:r>
              <a:rPr lang="es-ES" sz="2800" cap="all" dirty="0" err="1"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GamME</a:t>
            </a: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 de </a:t>
            </a:r>
            <a:r>
              <a:rPr lang="es-ES" sz="2800" cap="all" dirty="0" err="1"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produIts</a:t>
            </a:r>
            <a:r>
              <a:rPr lang="es-ES" sz="2800" cap="all"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rPr>
              <a:t> </a:t>
            </a:r>
            <a:r>
              <a:rPr lang="es-ES" sz="2800" b="1" dirty="0" smtClean="0">
                <a:solidFill>
                  <a:srgbClr val="008E40"/>
                </a:solidFill>
                <a:effectLst>
                  <a:outerShdw blurRad="38100" dist="38100" dir="2700000" algn="tl">
                    <a:srgbClr val="000000">
                      <a:alpha val="43137"/>
                    </a:srgbClr>
                  </a:outerShdw>
                </a:effectLst>
              </a:rPr>
              <a:t>KHEME MOLT</a:t>
            </a:r>
            <a:r>
              <a:rPr lang="es-ES" sz="2800" b="1" baseline="30000" dirty="0" smtClean="0">
                <a:solidFill>
                  <a:srgbClr val="008E40"/>
                </a:solidFill>
                <a:effectLst>
                  <a:outerShdw blurRad="38100" dist="38100" dir="2700000" algn="tl">
                    <a:srgbClr val="000000">
                      <a:alpha val="43137"/>
                    </a:srgbClr>
                  </a:outerShdw>
                </a:effectLst>
              </a:rPr>
              <a:t>©</a:t>
            </a:r>
          </a:p>
          <a:p>
            <a:pPr algn="r"/>
            <a:endParaRPr lang="es-ES" sz="2800" cap="all" baseline="30000" dirty="0" smtClean="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a:p>
            <a:pPr algn="r"/>
            <a:endParaRPr lang="es-ES" sz="2800" cap="all" dirty="0">
              <a:solidFill>
                <a:schemeClr val="accent1">
                  <a:lumMod val="75000"/>
                </a:schemeClr>
              </a:solidFill>
              <a:effectLst>
                <a:outerShdw blurRad="38100" dist="38100" dir="2700000" algn="tl">
                  <a:srgbClr val="000000">
                    <a:alpha val="43137"/>
                  </a:srgbClr>
                </a:outerShdw>
              </a:effectLst>
              <a:latin typeface="Arial Narrow"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924944"/>
            <a:ext cx="74580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185" y="5438775"/>
            <a:ext cx="44196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48" y="725998"/>
            <a:ext cx="7077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4" y="4334644"/>
            <a:ext cx="7419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85" y="5589240"/>
            <a:ext cx="44005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63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Autofit/>
          </a:bodyPr>
          <a:lstStyle/>
          <a:p>
            <a:r>
              <a:rPr lang="fr-FR" sz="1800" b="1" dirty="0"/>
              <a:t>KHEME MOLT C</a:t>
            </a:r>
            <a:r>
              <a:rPr lang="fr-FR" sz="1800" dirty="0"/>
              <a:t/>
            </a:r>
            <a:br>
              <a:rPr lang="fr-FR" sz="1800" dirty="0"/>
            </a:br>
            <a:r>
              <a:rPr lang="fr-FR" sz="1800" b="1" i="1" dirty="0"/>
              <a:t>AGENTS DE MOUTURE POUR L´ÉLIMINATION OU L´ATTENUATION D´AGLOMÉRATION  DU CIMENT DES ATELIERS DE BROYAGE D´UNE CIMENTERIE.</a:t>
            </a:r>
            <a:r>
              <a:rPr lang="fr-FR" sz="1800" dirty="0"/>
              <a:t/>
            </a:r>
            <a:br>
              <a:rPr lang="fr-FR" sz="1800" dirty="0"/>
            </a:br>
            <a:endParaRPr lang="fr-FR" sz="1800" dirty="0"/>
          </a:p>
        </p:txBody>
      </p:sp>
      <p:graphicFrame>
        <p:nvGraphicFramePr>
          <p:cNvPr id="4" name="3 Marcador de contenido"/>
          <p:cNvGraphicFramePr>
            <a:graphicFrameLocks noGrp="1"/>
          </p:cNvGraphicFramePr>
          <p:nvPr>
            <p:ph idx="1"/>
          </p:nvPr>
        </p:nvGraphicFramePr>
        <p:xfrm>
          <a:off x="3008211" y="1469526"/>
          <a:ext cx="3127577" cy="4908960"/>
        </p:xfrm>
        <a:graphic>
          <a:graphicData uri="http://schemas.openxmlformats.org/drawingml/2006/table">
            <a:tbl>
              <a:tblPr firstRow="1" firstCol="1" bandRow="1">
                <a:tableStyleId>{5C22544A-7EE6-4342-B048-85BDC9FD1C3A}</a:tableStyleId>
              </a:tblPr>
              <a:tblGrid>
                <a:gridCol w="1288381"/>
                <a:gridCol w="1839196"/>
              </a:tblGrid>
              <a:tr h="3402036">
                <a:tc gridSpan="2">
                  <a:txBody>
                    <a:bodyPr/>
                    <a:lstStyle/>
                    <a:p>
                      <a:pPr algn="just">
                        <a:lnSpc>
                          <a:spcPct val="115000"/>
                        </a:lnSpc>
                        <a:spcAft>
                          <a:spcPts val="0"/>
                        </a:spcAft>
                      </a:pPr>
                      <a:r>
                        <a:rPr lang="fr-FR" sz="900">
                          <a:effectLst/>
                        </a:rPr>
                        <a:t>La famille d´agents de mouture KHEME MOLT C, ils sont formulés pour améliorer le processus de broyage de minerais, particulièrement recommandé pour le broyage du clinker dans le processus d'obtention du ciment. </a:t>
                      </a:r>
                      <a:r>
                        <a:rPr lang="fr-FR" sz="700">
                          <a:effectLst/>
                        </a:rPr>
                        <a:t> </a:t>
                      </a:r>
                      <a:r>
                        <a:rPr lang="es-ES" sz="900">
                          <a:effectLst/>
                        </a:rPr>
                        <a:t>Les grands avantages qui sont obtenus sont les suivantes :</a:t>
                      </a:r>
                      <a:endParaRPr lang="fr-FR" sz="700">
                        <a:effectLst/>
                      </a:endParaRPr>
                    </a:p>
                    <a:p>
                      <a:pPr algn="just">
                        <a:lnSpc>
                          <a:spcPct val="115000"/>
                        </a:lnSpc>
                        <a:spcAft>
                          <a:spcPts val="0"/>
                        </a:spcAft>
                      </a:pPr>
                      <a:r>
                        <a:rPr lang="es-ES" sz="900">
                          <a:effectLst/>
                        </a:rPr>
                        <a:t> </a:t>
                      </a:r>
                      <a:endParaRPr lang="fr-FR" sz="700">
                        <a:effectLst/>
                      </a:endParaRPr>
                    </a:p>
                    <a:p>
                      <a:pPr marL="342900" lvl="0" indent="-342900" algn="just">
                        <a:lnSpc>
                          <a:spcPct val="115000"/>
                        </a:lnSpc>
                        <a:spcAft>
                          <a:spcPts val="0"/>
                        </a:spcAft>
                        <a:buFont typeface="Wingdings"/>
                        <a:buChar char=""/>
                        <a:tabLst>
                          <a:tab pos="457200" algn="l"/>
                        </a:tabLst>
                      </a:pPr>
                      <a:r>
                        <a:rPr lang="fr-FR" sz="900">
                          <a:effectLst/>
                        </a:rPr>
                        <a:t>Réduction significative de la consommation ènergetique de broyage.</a:t>
                      </a:r>
                      <a:endParaRPr lang="fr-FR" sz="700">
                        <a:effectLst/>
                      </a:endParaRPr>
                    </a:p>
                    <a:p>
                      <a:pPr marL="457200" algn="just">
                        <a:lnSpc>
                          <a:spcPct val="115000"/>
                        </a:lnSpc>
                        <a:spcAft>
                          <a:spcPts val="0"/>
                        </a:spcAft>
                      </a:pPr>
                      <a:r>
                        <a:rPr lang="fr-FR" sz="900">
                          <a:effectLst/>
                        </a:rPr>
                        <a:t> </a:t>
                      </a:r>
                      <a:endParaRPr lang="fr-FR" sz="700">
                        <a:effectLst/>
                      </a:endParaRPr>
                    </a:p>
                    <a:p>
                      <a:pPr marL="742950" lvl="1" indent="-285750" algn="just">
                        <a:lnSpc>
                          <a:spcPct val="115000"/>
                        </a:lnSpc>
                        <a:spcAft>
                          <a:spcPts val="0"/>
                        </a:spcAft>
                        <a:buFont typeface="Wingdings"/>
                        <a:buChar char=""/>
                        <a:tabLst>
                          <a:tab pos="914400" algn="l"/>
                        </a:tabLst>
                      </a:pPr>
                      <a:r>
                        <a:rPr lang="fr-FR" sz="900">
                          <a:effectLst/>
                        </a:rPr>
                        <a:t> Amélioration des caractéristiques d´écoulement et de pack-set des poudres éliminant les problèmes de colmatage dans les silos de stockage.</a:t>
                      </a:r>
                      <a:endParaRPr lang="fr-FR" sz="700">
                        <a:effectLst/>
                      </a:endParaRPr>
                    </a:p>
                    <a:p>
                      <a:pPr marL="742950" lvl="1" indent="-285750" algn="just">
                        <a:lnSpc>
                          <a:spcPct val="115000"/>
                        </a:lnSpc>
                        <a:spcAft>
                          <a:spcPts val="0"/>
                        </a:spcAft>
                        <a:buFont typeface="Wingdings"/>
                        <a:buChar char=""/>
                        <a:tabLst>
                          <a:tab pos="914400" algn="l"/>
                        </a:tabLst>
                      </a:pPr>
                      <a:r>
                        <a:rPr lang="fr-FR" sz="900">
                          <a:effectLst/>
                        </a:rPr>
                        <a:t> Un développement d'ajouts en maintenant la qualité en ciment.</a:t>
                      </a:r>
                      <a:endParaRPr lang="fr-FR" sz="700">
                        <a:effectLst/>
                      </a:endParaRPr>
                    </a:p>
                    <a:p>
                      <a:pPr marL="914400" algn="just">
                        <a:lnSpc>
                          <a:spcPct val="115000"/>
                        </a:lnSpc>
                        <a:spcAft>
                          <a:spcPts val="0"/>
                        </a:spcAft>
                      </a:pPr>
                      <a:r>
                        <a:rPr lang="fr-FR" sz="900">
                          <a:effectLst/>
                        </a:rPr>
                        <a:t> </a:t>
                      </a:r>
                      <a:endParaRPr lang="fr-FR" sz="700">
                        <a:effectLst/>
                      </a:endParaRPr>
                    </a:p>
                    <a:p>
                      <a:pPr marL="342900" lvl="0" indent="-342900" algn="just">
                        <a:lnSpc>
                          <a:spcPct val="115000"/>
                        </a:lnSpc>
                        <a:spcAft>
                          <a:spcPts val="0"/>
                        </a:spcAft>
                        <a:buFont typeface="Wingdings"/>
                        <a:buChar char=""/>
                        <a:tabLst>
                          <a:tab pos="457200" algn="l"/>
                        </a:tabLst>
                      </a:pPr>
                      <a:r>
                        <a:rPr lang="fr-FR" sz="900">
                          <a:effectLst/>
                        </a:rPr>
                        <a:t> Optimisation des taux d´ajouts á résistances équivalents.</a:t>
                      </a:r>
                      <a:endParaRPr lang="fr-FR" sz="700">
                        <a:effectLst/>
                      </a:endParaRPr>
                    </a:p>
                    <a:p>
                      <a:pPr marL="457200" algn="just">
                        <a:lnSpc>
                          <a:spcPct val="115000"/>
                        </a:lnSpc>
                        <a:spcAft>
                          <a:spcPts val="0"/>
                        </a:spcAft>
                      </a:pPr>
                      <a:r>
                        <a:rPr lang="fr-FR" sz="900">
                          <a:effectLst/>
                        </a:rPr>
                        <a:t> </a:t>
                      </a:r>
                      <a:endParaRPr lang="fr-FR" sz="700">
                        <a:effectLst/>
                      </a:endParaRPr>
                    </a:p>
                    <a:p>
                      <a:pPr marL="742950" lvl="1" indent="-285750" algn="just">
                        <a:lnSpc>
                          <a:spcPct val="115000"/>
                        </a:lnSpc>
                        <a:spcAft>
                          <a:spcPts val="0"/>
                        </a:spcAft>
                        <a:buFont typeface="Wingdings"/>
                        <a:buChar char=""/>
                        <a:tabLst>
                          <a:tab pos="914400" algn="l"/>
                        </a:tabLst>
                      </a:pPr>
                      <a:r>
                        <a:rPr lang="fr-FR" sz="900">
                          <a:effectLst/>
                        </a:rPr>
                        <a:t> Amélioration des performances des ciments: résistances 1,2,7 et 28 jours.</a:t>
                      </a:r>
                      <a:endParaRPr lang="fr-FR" sz="700">
                        <a:effectLst/>
                      </a:endParaRPr>
                    </a:p>
                    <a:p>
                      <a:pPr marL="742950" lvl="1" indent="-285750" algn="just">
                        <a:lnSpc>
                          <a:spcPct val="115000"/>
                        </a:lnSpc>
                        <a:spcAft>
                          <a:spcPts val="0"/>
                        </a:spcAft>
                        <a:buFont typeface="Wingdings"/>
                        <a:buChar char=""/>
                        <a:tabLst>
                          <a:tab pos="914400" algn="l"/>
                        </a:tabLst>
                      </a:pPr>
                      <a:r>
                        <a:rPr lang="fr-FR" sz="900">
                          <a:effectLst/>
                        </a:rPr>
                        <a:t>Améliorations d´écoulement du ciment dans le mortier et le béton.</a:t>
                      </a:r>
                      <a:endParaRPr lang="fr-FR" sz="700">
                        <a:effectLst/>
                      </a:endParaRPr>
                    </a:p>
                    <a:p>
                      <a:pPr marL="742950" lvl="1" indent="-285750" algn="just">
                        <a:lnSpc>
                          <a:spcPct val="115000"/>
                        </a:lnSpc>
                        <a:spcAft>
                          <a:spcPts val="0"/>
                        </a:spcAft>
                        <a:buFont typeface="Wingdings"/>
                        <a:buChar char=""/>
                        <a:tabLst>
                          <a:tab pos="914400" algn="l"/>
                        </a:tabLst>
                      </a:pPr>
                      <a:r>
                        <a:rPr lang="fr-FR" sz="900">
                          <a:effectLst/>
                        </a:rPr>
                        <a:t>Réduction de la demande en eau.</a:t>
                      </a:r>
                      <a:endParaRPr lang="fr-FR" sz="700">
                        <a:effectLst/>
                        <a:latin typeface="Calibri"/>
                        <a:ea typeface="Calibri"/>
                        <a:cs typeface="Times New Roman"/>
                      </a:endParaRPr>
                    </a:p>
                  </a:txBody>
                  <a:tcPr marL="43222" marR="43222" marT="0" marB="0"/>
                </a:tc>
                <a:tc hMerge="1">
                  <a:txBody>
                    <a:bodyPr/>
                    <a:lstStyle/>
                    <a:p>
                      <a:endParaRPr lang="fr-FR"/>
                    </a:p>
                  </a:txBody>
                  <a:tcPr/>
                </a:tc>
              </a:tr>
              <a:tr h="66273">
                <a:tc>
                  <a:txBody>
                    <a:bodyPr/>
                    <a:lstStyle/>
                    <a:p>
                      <a:pPr algn="ctr">
                        <a:lnSpc>
                          <a:spcPct val="115000"/>
                        </a:lnSpc>
                        <a:spcAft>
                          <a:spcPts val="0"/>
                        </a:spcAft>
                      </a:pPr>
                      <a:endParaRPr lang="es-ES" sz="300">
                        <a:solidFill>
                          <a:srgbClr val="262626"/>
                        </a:solidFill>
                        <a:effectLst/>
                        <a:latin typeface="Calibri"/>
                        <a:ea typeface="Calibri"/>
                        <a:cs typeface="Times New Roman"/>
                      </a:endParaRPr>
                    </a:p>
                  </a:txBody>
                  <a:tcPr marL="43222" marR="43222" marT="0" marB="0"/>
                </a:tc>
                <a:tc>
                  <a:txBody>
                    <a:bodyPr/>
                    <a:lstStyle/>
                    <a:p>
                      <a:pPr algn="ctr">
                        <a:lnSpc>
                          <a:spcPct val="115000"/>
                        </a:lnSpc>
                        <a:spcAft>
                          <a:spcPts val="0"/>
                        </a:spcAft>
                      </a:pPr>
                      <a:endParaRPr lang="es-ES" sz="400">
                        <a:solidFill>
                          <a:srgbClr val="CC3300"/>
                        </a:solidFill>
                        <a:effectLst/>
                        <a:latin typeface="Calibri"/>
                        <a:ea typeface="Calibri"/>
                        <a:cs typeface="Times New Roman"/>
                      </a:endParaRPr>
                    </a:p>
                  </a:txBody>
                  <a:tcPr marL="43222" marR="43222" marT="0" marB="0" anchor="ctr"/>
                </a:tc>
              </a:tr>
              <a:tr h="421813">
                <a:tc gridSpan="2">
                  <a:txBody>
                    <a:bodyPr/>
                    <a:lstStyle/>
                    <a:p>
                      <a:pPr marL="457200" algn="ctr">
                        <a:lnSpc>
                          <a:spcPct val="115000"/>
                        </a:lnSpc>
                        <a:spcAft>
                          <a:spcPts val="0"/>
                        </a:spcAft>
                      </a:pPr>
                      <a:r>
                        <a:rPr lang="es-ES" sz="600">
                          <a:effectLst/>
                        </a:rPr>
                        <a:t> </a:t>
                      </a:r>
                      <a:endParaRPr lang="fr-FR" sz="700">
                        <a:effectLst/>
                      </a:endParaRPr>
                    </a:p>
                    <a:p>
                      <a:pPr algn="just">
                        <a:lnSpc>
                          <a:spcPct val="115000"/>
                        </a:lnSpc>
                        <a:spcAft>
                          <a:spcPts val="0"/>
                        </a:spcAft>
                      </a:pPr>
                      <a:r>
                        <a:rPr lang="fr-FR" sz="1100">
                          <a:effectLst/>
                        </a:rPr>
                        <a:t>GAMME</a:t>
                      </a:r>
                      <a:endParaRPr lang="fr-FR" sz="700">
                        <a:effectLst/>
                        <a:latin typeface="Calibri"/>
                        <a:ea typeface="Calibri"/>
                        <a:cs typeface="Times New Roman"/>
                      </a:endParaRPr>
                    </a:p>
                  </a:txBody>
                  <a:tcPr marL="43222" marR="43222" marT="0" marB="0"/>
                </a:tc>
                <a:tc hMerge="1">
                  <a:txBody>
                    <a:bodyPr/>
                    <a:lstStyle/>
                    <a:p>
                      <a:endParaRPr lang="fr-FR"/>
                    </a:p>
                  </a:txBody>
                  <a:tcPr/>
                </a:tc>
              </a:tr>
              <a:tr h="132547">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3222" marR="43222" marT="0" marB="0"/>
                </a:tc>
                <a:tc>
                  <a:txBody>
                    <a:bodyPr/>
                    <a:lstStyle/>
                    <a:p>
                      <a:pPr algn="ctr">
                        <a:lnSpc>
                          <a:spcPct val="115000"/>
                        </a:lnSpc>
                        <a:spcAft>
                          <a:spcPts val="0"/>
                        </a:spcAft>
                      </a:pPr>
                      <a:r>
                        <a:rPr lang="fr-FR" sz="800">
                          <a:effectLst/>
                        </a:rPr>
                        <a:t>EFFECT AGENT DE MOUTURE</a:t>
                      </a:r>
                      <a:endParaRPr lang="fr-FR" sz="700">
                        <a:effectLst/>
                        <a:latin typeface="Calibri"/>
                        <a:ea typeface="Calibri"/>
                        <a:cs typeface="Times New Roman"/>
                      </a:endParaRPr>
                    </a:p>
                  </a:txBody>
                  <a:tcPr marL="43222" marR="43222" marT="0" marB="0"/>
                </a:tc>
              </a:tr>
              <a:tr h="132547">
                <a:tc>
                  <a:txBody>
                    <a:bodyPr/>
                    <a:lstStyle/>
                    <a:p>
                      <a:pPr>
                        <a:lnSpc>
                          <a:spcPct val="115000"/>
                        </a:lnSpc>
                        <a:spcAft>
                          <a:spcPts val="0"/>
                        </a:spcAft>
                      </a:pPr>
                      <a:r>
                        <a:rPr lang="fr-FR" sz="800">
                          <a:effectLst/>
                        </a:rPr>
                        <a:t>KHEME MOLT 100C</a:t>
                      </a:r>
                      <a:endParaRPr lang="fr-FR" sz="700">
                        <a:effectLst/>
                        <a:latin typeface="Calibri"/>
                        <a:ea typeface="Calibri"/>
                        <a:cs typeface="Times New Roman"/>
                      </a:endParaRPr>
                    </a:p>
                  </a:txBody>
                  <a:tcPr marL="43222" marR="43222" marT="0" marB="0"/>
                </a:tc>
                <a:tc>
                  <a:txBody>
                    <a:bodyPr/>
                    <a:lstStyle/>
                    <a:p>
                      <a:pPr algn="ctr">
                        <a:lnSpc>
                          <a:spcPct val="115000"/>
                        </a:lnSpc>
                        <a:spcAft>
                          <a:spcPts val="0"/>
                        </a:spcAft>
                      </a:pPr>
                      <a:r>
                        <a:rPr lang="fr-FR" sz="800">
                          <a:effectLst/>
                        </a:rPr>
                        <a:t>●</a:t>
                      </a:r>
                      <a:endParaRPr lang="fr-FR" sz="700">
                        <a:effectLst/>
                        <a:latin typeface="Calibri"/>
                        <a:ea typeface="Calibri"/>
                        <a:cs typeface="Times New Roman"/>
                      </a:endParaRPr>
                    </a:p>
                  </a:txBody>
                  <a:tcPr marL="43222" marR="43222" marT="0" marB="0"/>
                </a:tc>
              </a:tr>
              <a:tr h="132547">
                <a:tc>
                  <a:txBody>
                    <a:bodyPr/>
                    <a:lstStyle/>
                    <a:p>
                      <a:pPr>
                        <a:lnSpc>
                          <a:spcPct val="115000"/>
                        </a:lnSpc>
                        <a:spcAft>
                          <a:spcPts val="0"/>
                        </a:spcAft>
                      </a:pPr>
                      <a:r>
                        <a:rPr lang="fr-FR" sz="800">
                          <a:effectLst/>
                        </a:rPr>
                        <a:t>KHEME MOLT 150C</a:t>
                      </a:r>
                      <a:endParaRPr lang="fr-FR" sz="700">
                        <a:effectLst/>
                        <a:latin typeface="Calibri"/>
                        <a:ea typeface="Calibri"/>
                        <a:cs typeface="Times New Roman"/>
                      </a:endParaRPr>
                    </a:p>
                  </a:txBody>
                  <a:tcPr marL="43222" marR="43222" marT="0" marB="0"/>
                </a:tc>
                <a:tc>
                  <a:txBody>
                    <a:bodyPr/>
                    <a:lstStyle/>
                    <a:p>
                      <a:pPr algn="ctr">
                        <a:lnSpc>
                          <a:spcPct val="115000"/>
                        </a:lnSpc>
                        <a:spcAft>
                          <a:spcPts val="0"/>
                        </a:spcAft>
                      </a:pPr>
                      <a:r>
                        <a:rPr lang="fr-FR" sz="800">
                          <a:effectLst/>
                        </a:rPr>
                        <a:t>●●</a:t>
                      </a:r>
                      <a:endParaRPr lang="fr-FR" sz="700">
                        <a:effectLst/>
                        <a:latin typeface="Calibri"/>
                        <a:ea typeface="Calibri"/>
                        <a:cs typeface="Times New Roman"/>
                      </a:endParaRPr>
                    </a:p>
                  </a:txBody>
                  <a:tcPr marL="43222" marR="43222" marT="0" marB="0"/>
                </a:tc>
              </a:tr>
              <a:tr h="238200">
                <a:tc>
                  <a:txBody>
                    <a:bodyPr/>
                    <a:lstStyle/>
                    <a:p>
                      <a:pPr>
                        <a:lnSpc>
                          <a:spcPct val="115000"/>
                        </a:lnSpc>
                        <a:spcAft>
                          <a:spcPts val="0"/>
                        </a:spcAft>
                      </a:pPr>
                      <a:r>
                        <a:rPr lang="fr-FR" sz="800">
                          <a:effectLst/>
                        </a:rPr>
                        <a:t>KHEME MOLT 900C</a:t>
                      </a:r>
                      <a:endParaRPr lang="fr-FR" sz="700">
                        <a:effectLst/>
                        <a:latin typeface="Calibri"/>
                        <a:ea typeface="Calibri"/>
                        <a:cs typeface="Times New Roman"/>
                      </a:endParaRPr>
                    </a:p>
                  </a:txBody>
                  <a:tcPr marL="43222" marR="43222" marT="0" marB="0"/>
                </a:tc>
                <a:tc>
                  <a:txBody>
                    <a:bodyPr/>
                    <a:lstStyle/>
                    <a:p>
                      <a:pPr algn="ctr">
                        <a:lnSpc>
                          <a:spcPct val="115000"/>
                        </a:lnSpc>
                        <a:spcAft>
                          <a:spcPts val="0"/>
                        </a:spcAft>
                      </a:pPr>
                      <a:r>
                        <a:rPr lang="fr-FR" sz="800" dirty="0">
                          <a:effectLst/>
                        </a:rPr>
                        <a:t>●●●</a:t>
                      </a:r>
                      <a:endParaRPr lang="fr-FR" sz="700" dirty="0">
                        <a:effectLst/>
                      </a:endParaRPr>
                    </a:p>
                    <a:p>
                      <a:r>
                        <a:rPr lang="fr-FR" sz="700" dirty="0">
                          <a:effectLst/>
                        </a:rPr>
                        <a:t>  </a:t>
                      </a:r>
                      <a:endParaRPr lang="fr-FR" sz="700" dirty="0">
                        <a:effectLst/>
                        <a:latin typeface="Calibri"/>
                        <a:cs typeface="Times New Roman"/>
                      </a:endParaRPr>
                    </a:p>
                  </a:txBody>
                  <a:tcPr marL="43222" marR="43222" marT="0" marB="0"/>
                </a:tc>
              </a:tr>
            </a:tbl>
          </a:graphicData>
        </a:graphic>
      </p:graphicFrame>
      <p:pic>
        <p:nvPicPr>
          <p:cNvPr id="1026" name="Imagen 2" descr="http://www.tecnochem.ch/Feeding-Grinding-A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5"/>
            <a:ext cx="266429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 descr="https://encrypted-tbn3.gstatic.com/images?q=tbn:ANd9GcRSbN3-sPK2L9KgE59DQtbWt72CY5P03P62YPof9A0SqTHSMB6C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20070" y="2492896"/>
            <a:ext cx="4680520"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80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637</Words>
  <Application>Microsoft Office PowerPoint</Application>
  <PresentationFormat>Presentación en pantalla (4:3)</PresentationFormat>
  <Paragraphs>131</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Tema de Office</vt:lpstr>
      <vt:lpstr>Microsoft Word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KHEME MOLT C AGENTS DE MOUTURE POUR L´ÉLIMINATION OU L´ATTENUATION D´AGLOMÉRATION  DU CIMENT DES ATELIERS DE BROYAGE D´UNE CIMENTERIE. </vt:lpstr>
      <vt:lpstr>KHEME MOLT HT AGENTS DE MOUTURE : PERFORMANCE</vt:lpstr>
      <vt:lpstr>KHEME MOLT QI AGENTS DE MOUTURE POUR L´AUGMENTATION DES RÉSISTANCES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LMOB</dc:creator>
  <cp:lastModifiedBy>Javier Pedrola</cp:lastModifiedBy>
  <cp:revision>152</cp:revision>
  <dcterms:created xsi:type="dcterms:W3CDTF">2012-12-07T08:30:35Z</dcterms:created>
  <dcterms:modified xsi:type="dcterms:W3CDTF">2015-04-15T06:05:30Z</dcterms:modified>
</cp:coreProperties>
</file>